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341" r:id="rId3"/>
    <p:sldId id="342" r:id="rId4"/>
    <p:sldId id="355" r:id="rId5"/>
    <p:sldId id="357" r:id="rId6"/>
    <p:sldId id="344" r:id="rId7"/>
    <p:sldId id="345" r:id="rId8"/>
    <p:sldId id="353" r:id="rId9"/>
    <p:sldId id="356" r:id="rId10"/>
    <p:sldId id="352" r:id="rId11"/>
    <p:sldId id="346" r:id="rId12"/>
    <p:sldId id="351" r:id="rId13"/>
    <p:sldId id="347" r:id="rId14"/>
    <p:sldId id="358" r:id="rId15"/>
    <p:sldId id="348" r:id="rId16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grén Niklas" initials="SN" lastIdx="149" clrIdx="0">
    <p:extLst>
      <p:ext uri="{19B8F6BF-5375-455C-9EA6-DF929625EA0E}">
        <p15:presenceInfo xmlns:p15="http://schemas.microsoft.com/office/powerpoint/2012/main" userId="S-1-5-21-1645522239-2049760794-725345543-46634" providerId="AD"/>
      </p:ext>
    </p:extLst>
  </p:cmAuthor>
  <p:cmAuthor id="2" name="Östlund Camilla" initials="ÖC" lastIdx="3" clrIdx="1">
    <p:extLst>
      <p:ext uri="{19B8F6BF-5375-455C-9EA6-DF929625EA0E}">
        <p15:presenceInfo xmlns:p15="http://schemas.microsoft.com/office/powerpoint/2012/main" userId="S-1-5-21-1645522239-2049760794-725345543-48329" providerId="AD"/>
      </p:ext>
    </p:extLst>
  </p:cmAuthor>
  <p:cmAuthor id="3" name="Westerberg Anna" initials="WA" lastIdx="1" clrIdx="2">
    <p:extLst>
      <p:ext uri="{19B8F6BF-5375-455C-9EA6-DF929625EA0E}">
        <p15:presenceInfo xmlns:p15="http://schemas.microsoft.com/office/powerpoint/2012/main" userId="S-1-5-21-1645522239-2049760794-725345543-308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5A"/>
    <a:srgbClr val="584D29"/>
    <a:srgbClr val="481242"/>
    <a:srgbClr val="40CAAE"/>
    <a:srgbClr val="47453C"/>
    <a:srgbClr val="EAF0F2"/>
    <a:srgbClr val="481258"/>
    <a:srgbClr val="4B2942"/>
    <a:srgbClr val="A89D90"/>
    <a:srgbClr val="A2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34" autoAdjust="0"/>
    <p:restoredTop sz="86398" autoAdjust="0"/>
  </p:normalViewPr>
  <p:slideViewPr>
    <p:cSldViewPr snapToGrid="0" showGuides="1">
      <p:cViewPr varScale="1">
        <p:scale>
          <a:sx n="61" d="100"/>
          <a:sy n="61" d="100"/>
        </p:scale>
        <p:origin x="970" y="62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-700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41233-75C2-4105-94CC-0E108BF7C193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4AFF7-8192-495D-AA68-988046704F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895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938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606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900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994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93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46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276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476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616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014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771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92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408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7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6374"/>
            <a:ext cx="8458734" cy="529932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2811"/>
            <a:ext cx="8458734" cy="531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6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2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25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A2AD00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88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36244" y="196680"/>
            <a:ext cx="8861988" cy="53014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9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51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3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13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7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92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Förnamn Efternamn</a:t>
            </a:r>
          </a:p>
          <a:p>
            <a:r>
              <a:rPr lang="sv-SE" dirty="0" err="1"/>
              <a:t>OrgE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50" y="6024058"/>
            <a:ext cx="1800000" cy="4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hdhandbook.se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7805" y="3657600"/>
            <a:ext cx="8445260" cy="1910683"/>
          </a:xfrm>
          <a:solidFill>
            <a:srgbClr val="00465A">
              <a:alpha val="70000"/>
            </a:srgbClr>
          </a:solidFill>
        </p:spPr>
        <p:txBody>
          <a:bodyPr anchor="ctr">
            <a:normAutofit fontScale="90000"/>
          </a:bodyPr>
          <a:lstStyle/>
          <a:p>
            <a:r>
              <a:rPr lang="sv-SE" b="1" dirty="0" err="1"/>
              <a:t>Welcome</a:t>
            </a:r>
            <a:r>
              <a:rPr lang="sv-SE" b="1" dirty="0"/>
              <a:t> to the Swedish </a:t>
            </a:r>
            <a:r>
              <a:rPr lang="sv-SE" b="1" dirty="0" err="1"/>
              <a:t>Defence</a:t>
            </a:r>
            <a:r>
              <a:rPr lang="sv-SE" b="1" dirty="0"/>
              <a:t> University</a:t>
            </a:r>
            <a:br>
              <a:rPr lang="sv-SE" b="1" dirty="0"/>
            </a:br>
            <a:endParaRPr lang="sv-SE" sz="48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27805" y="4693365"/>
            <a:ext cx="8708065" cy="1547039"/>
          </a:xfrm>
          <a:noFill/>
        </p:spPr>
        <p:txBody>
          <a:bodyPr>
            <a:normAutofit/>
          </a:bodyPr>
          <a:lstStyle/>
          <a:p>
            <a:pPr>
              <a:lnSpc>
                <a:spcPts val="2500"/>
              </a:lnSpc>
              <a:spcBef>
                <a:spcPts val="0"/>
              </a:spcBef>
            </a:pP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1555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Departmental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duties</a:t>
            </a:r>
            <a:r>
              <a:rPr lang="sv-SE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34809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Departmental duties must be designed so that it is relevant to the doctoral student’s education</a:t>
            </a:r>
          </a:p>
          <a:p>
            <a:pPr marL="342900" indent="-342900"/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The duties must not have an </a:t>
            </a:r>
            <a:r>
              <a:rPr lang="en-US" dirty="0" err="1">
                <a:ea typeface="Verdana" panose="020B0604030504040204" pitchFamily="34" charset="0"/>
                <a:cs typeface="Verdana" panose="020B0604030504040204" pitchFamily="34" charset="0"/>
              </a:rPr>
              <a:t>unfavourable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impact on the doctoral </a:t>
            </a:r>
            <a:r>
              <a:rPr lang="en-US" dirty="0" err="1"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include:</a:t>
            </a:r>
          </a:p>
          <a:p>
            <a:pPr marL="342900" indent="-342900"/>
            <a:r>
              <a:rPr lang="en-US" dirty="0"/>
              <a:t>Teaching, including seminars, at undergraduate and graduate level</a:t>
            </a:r>
          </a:p>
          <a:p>
            <a:pPr marL="342900" indent="-342900"/>
            <a:r>
              <a:rPr lang="en-US" dirty="0"/>
              <a:t>Supervision of theses at undergraduate and graduate level</a:t>
            </a:r>
          </a:p>
          <a:p>
            <a:pPr marL="342900" indent="-342900"/>
            <a:r>
              <a:rPr lang="en-US" dirty="0" err="1"/>
              <a:t>Organisation</a:t>
            </a:r>
            <a:r>
              <a:rPr lang="en-US" dirty="0"/>
              <a:t> of higher seminar series</a:t>
            </a:r>
          </a:p>
          <a:p>
            <a:pPr marL="342900" indent="-342900"/>
            <a:r>
              <a:rPr lang="en-US" dirty="0" err="1"/>
              <a:t>Organising</a:t>
            </a:r>
            <a:r>
              <a:rPr lang="en-US" dirty="0"/>
              <a:t> workshops, conferences</a:t>
            </a:r>
          </a:p>
          <a:p>
            <a:pPr marL="342900" indent="-342900"/>
            <a:r>
              <a:rPr lang="en-US" dirty="0"/>
              <a:t>Administration</a:t>
            </a:r>
            <a:endParaRPr lang="sv-SE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28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General Syllabus for PhD studies</a:t>
            </a: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34809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In Swedish: </a:t>
            </a:r>
            <a:r>
              <a:rPr lang="en-US" sz="2800" dirty="0" err="1">
                <a:ea typeface="Verdana" panose="020B0604030504040204" pitchFamily="34" charset="0"/>
                <a:cs typeface="Verdana" panose="020B0604030504040204" pitchFamily="34" charset="0"/>
              </a:rPr>
              <a:t>Allmän</a:t>
            </a:r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ea typeface="Verdana" panose="020B0604030504040204" pitchFamily="34" charset="0"/>
                <a:cs typeface="Verdana" panose="020B0604030504040204" pitchFamily="34" charset="0"/>
              </a:rPr>
              <a:t>studieplan</a:t>
            </a:r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, ASP</a:t>
            </a:r>
          </a:p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Each subject has its own </a:t>
            </a:r>
          </a:p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Regulates the content of the </a:t>
            </a:r>
            <a:r>
              <a:rPr lang="en-US" sz="2800" dirty="0" err="1"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endParaRPr 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Describes compulsory courses </a:t>
            </a:r>
          </a:p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What the doctoral student is expected to learn </a:t>
            </a:r>
          </a:p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What applies at the </a:t>
            </a:r>
            <a:r>
              <a:rPr lang="en-US" sz="2800" dirty="0" err="1">
                <a:ea typeface="Verdana" panose="020B0604030504040204" pitchFamily="34" charset="0"/>
                <a:cs typeface="Verdana" panose="020B0604030504040204" pitchFamily="34" charset="0"/>
              </a:rPr>
              <a:t>defence</a:t>
            </a:r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 of the doctoral thesis etc.</a:t>
            </a:r>
          </a:p>
          <a:p>
            <a:pPr marL="342900" indent="-342900"/>
            <a:endParaRPr lang="sv-SE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endParaRPr lang="sv-SE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92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Individual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study</a:t>
            </a:r>
            <a:r>
              <a:rPr lang="sv-SE" dirty="0">
                <a:solidFill>
                  <a:schemeClr val="bg1"/>
                </a:solidFill>
              </a:rPr>
              <a:t> 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34809"/>
            <a:ext cx="7886700" cy="4351338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Plan for the entire </a:t>
            </a:r>
            <a:r>
              <a:rPr lang="en-US" sz="2400" dirty="0" err="1"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To be monitored and , when needed, revised annually</a:t>
            </a:r>
          </a:p>
          <a:p>
            <a:pPr marL="342900" indent="-342900"/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The doctoral student develops it together with their supervisor</a:t>
            </a:r>
          </a:p>
          <a:p>
            <a:pPr marL="0" indent="0">
              <a:buNone/>
            </a:pP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The doctoral students can ensure that they get the education they are entitled to</a:t>
            </a:r>
          </a:p>
          <a:p>
            <a:pPr marL="342900" indent="-342900"/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The supervisor and director of studies can follow up that all elements have been completed</a:t>
            </a:r>
          </a:p>
          <a:p>
            <a:pPr marL="0" indent="0">
              <a:buNone/>
            </a:pP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Currently on paper</a:t>
            </a: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765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Intranet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0375" y="1807833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SEDU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Intranet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in English ”My SEDU” </a:t>
            </a:r>
          </a:p>
          <a:p>
            <a:pPr marL="342900" indent="-342900"/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In Swedish ”Mitt FHS”</a:t>
            </a:r>
          </a:p>
          <a:p>
            <a:pPr marL="342900" indent="-342900"/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The English version is just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published</a:t>
            </a:r>
            <a:endParaRPr lang="sv-SE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The PhD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handbook</a:t>
            </a:r>
            <a:endParaRPr lang="en-AU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endParaRPr lang="sv-SE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endParaRPr lang="sv-SE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Sweden’s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United Student Unions (Sveriges Förenade Studentkårer, SFS) 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https://phdhandbook.se/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32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4" name="Bildobjekt 13" descr="En bild som visar text, elektronik, dator, Människoansikte&#10;&#10;Automatiskt genererad beskrivning">
            <a:extLst>
              <a:ext uri="{FF2B5EF4-FFF2-40B4-BE49-F238E27FC236}">
                <a16:creationId xmlns:a16="http://schemas.microsoft.com/office/drawing/2014/main" id="{67922544-11B2-04AC-8E4A-1C47F2C68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38"/>
            <a:ext cx="8166970" cy="587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4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LADOK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34809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Administrative system for Swedish universities</a:t>
            </a:r>
          </a:p>
          <a:p>
            <a:pPr marL="342900" indent="-342900"/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This is where all courses etc. are registered</a:t>
            </a: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43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698829"/>
            <a:ext cx="7886700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Agenda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454828"/>
            <a:ext cx="7886700" cy="487066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7000"/>
              </a:lnSpc>
              <a:buNone/>
            </a:pP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Welcome to SEDU – Malena Britz (Pro-Vice-Chancellor) and Kjell Engelbrekt (Dean)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Joint activities/The field of </a:t>
            </a:r>
            <a:r>
              <a:rPr lang="en-US" sz="3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defence</a:t>
            </a: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crisis management and security – Kjell Engelbrekt (Dean)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General information about SEDU (</a:t>
            </a:r>
            <a:r>
              <a:rPr lang="en-US" sz="3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PhDhandbook</a:t>
            </a: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regulations etc.) – Birgitta Mattsson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General information about employment etc. – HR/ Camilla Sävmarker, Catarina Heed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Coffee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Equal treatment and harassment – Shirin Mattisson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Grants Office – Olov Wenell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Anna Lindh Library – Joakim Andersson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PhD section of students’ union – Moa Peldán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34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Lunch, wraps in </a:t>
            </a:r>
            <a:r>
              <a:rPr lang="en-US" sz="3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Mässen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1200"/>
              </a:spcAft>
              <a:buNone/>
            </a:pPr>
            <a:r>
              <a:rPr lang="en-US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Tour of the buildings with the PhD section of students’ union</a:t>
            </a:r>
            <a:endParaRPr lang="sv-SE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/>
            <a:endParaRPr lang="sv-SE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9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34809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Birgitta.Mattsson@fhs.se</a:t>
            </a:r>
          </a:p>
          <a:p>
            <a:pPr marL="342900" indent="-342900"/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Coordinator for Doctoral Education</a:t>
            </a:r>
          </a:p>
          <a:p>
            <a:pPr marL="342900" indent="-342900"/>
            <a:r>
              <a:rPr lang="en-GB" dirty="0">
                <a:ea typeface="Verdana" panose="020B0604030504040204" pitchFamily="34" charset="0"/>
              </a:rPr>
              <a:t>Rules an regulations</a:t>
            </a:r>
          </a:p>
          <a:p>
            <a:pPr marL="342900" indent="-342900"/>
            <a:r>
              <a:rPr lang="en-GB" dirty="0">
                <a:ea typeface="Verdana" panose="020B0604030504040204" pitchFamily="34" charset="0"/>
              </a:rPr>
              <a:t>Support the subject with admitting PhD students</a:t>
            </a:r>
          </a:p>
          <a:p>
            <a:pPr marL="342900" indent="-342900"/>
            <a:r>
              <a:rPr lang="en-GB" dirty="0">
                <a:ea typeface="Verdana" panose="020B0604030504040204" pitchFamily="34" charset="0"/>
              </a:rPr>
              <a:t>Economy and planning of the PhD programme</a:t>
            </a:r>
          </a:p>
          <a:p>
            <a:pPr marL="342900" indent="-342900"/>
            <a:r>
              <a:rPr lang="sv-SE" sz="2800" dirty="0" err="1"/>
              <a:t>Administraive</a:t>
            </a:r>
            <a:r>
              <a:rPr lang="sv-SE" sz="2800" dirty="0"/>
              <a:t> </a:t>
            </a:r>
            <a:r>
              <a:rPr lang="sv-SE" sz="2800" dirty="0" err="1"/>
              <a:t>contact</a:t>
            </a:r>
            <a:r>
              <a:rPr lang="sv-SE" sz="2800" dirty="0"/>
              <a:t> for PhD students</a:t>
            </a: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46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About</a:t>
            </a:r>
            <a:r>
              <a:rPr lang="sv-SE" dirty="0">
                <a:solidFill>
                  <a:schemeClr val="bg1"/>
                </a:solidFill>
              </a:rPr>
              <a:t> SEDU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34809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2000 students</a:t>
            </a:r>
          </a:p>
          <a:p>
            <a:pPr marL="342900" indent="-342900"/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900 officers in the Swedish Armed Forces.</a:t>
            </a:r>
          </a:p>
          <a:p>
            <a:pPr marL="342900" indent="-342900"/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Since 1818</a:t>
            </a:r>
          </a:p>
          <a:p>
            <a:pPr marL="342900" indent="-342900"/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Part of the regular Swedish university system since 2008</a:t>
            </a:r>
          </a:p>
          <a:p>
            <a:pPr marL="342900" indent="-342900"/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The first group of PhD students admitted at SEDU started 2019</a:t>
            </a:r>
          </a:p>
          <a:p>
            <a:pPr marL="342900" indent="-342900"/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49 PhD students</a:t>
            </a:r>
          </a:p>
          <a:p>
            <a:pPr marL="342900" indent="-342900"/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450 employees</a:t>
            </a:r>
          </a:p>
          <a:p>
            <a:pPr marL="342900" indent="-342900"/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35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Organisation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07833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The field: </a:t>
            </a:r>
            <a:r>
              <a:rPr lang="en-US" sz="2800" dirty="0" err="1">
                <a:ea typeface="Verdana" panose="020B0604030504040204" pitchFamily="34" charset="0"/>
                <a:cs typeface="Verdana" panose="020B0604030504040204" pitchFamily="34" charset="0"/>
              </a:rPr>
              <a:t>Defence</a:t>
            </a:r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, crisis management, and security</a:t>
            </a:r>
            <a:b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Degree-awarding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powers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doctoral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degrees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three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subjects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571500" lvl="1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War Studies </a:t>
            </a:r>
          </a:p>
          <a:p>
            <a:pPr marL="571500" lvl="1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Political science with a specialization in crisis management and security studies </a:t>
            </a:r>
          </a:p>
          <a:p>
            <a:pPr marL="571500" lvl="1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Military History</a:t>
            </a:r>
          </a:p>
          <a:p>
            <a:pPr marL="571500" lvl="1" indent="-342900"/>
            <a:r>
              <a:rPr lang="en-GB" dirty="0"/>
              <a:t>Every subject has a director of studies for doctoral education</a:t>
            </a:r>
          </a:p>
          <a:p>
            <a:pPr marL="571500" lvl="1" indent="-342900"/>
            <a:endParaRPr 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21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Subjects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45200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sv-SE" sz="3600" dirty="0" err="1">
                <a:ea typeface="Verdana" panose="020B0604030504040204" pitchFamily="34" charset="0"/>
                <a:cs typeface="Verdana" panose="020B0604030504040204" pitchFamily="34" charset="0"/>
              </a:rPr>
              <a:t>Leadership</a:t>
            </a:r>
            <a:r>
              <a:rPr lang="sv-SE" sz="3600" dirty="0">
                <a:ea typeface="Verdana" panose="020B0604030504040204" pitchFamily="34" charset="0"/>
                <a:cs typeface="Verdana" panose="020B0604030504040204" pitchFamily="34" charset="0"/>
              </a:rPr>
              <a:t> and Co</a:t>
            </a:r>
            <a:r>
              <a:rPr lang="en-GB" sz="3600" dirty="0">
                <a:ea typeface="Verdana" panose="020B0604030504040204" pitchFamily="34" charset="0"/>
                <a:cs typeface="Verdana" panose="020B0604030504040204" pitchFamily="34" charset="0"/>
              </a:rPr>
              <a:t>mm</a:t>
            </a:r>
            <a:r>
              <a:rPr lang="sv-SE" sz="3600" dirty="0">
                <a:ea typeface="Verdana" panose="020B0604030504040204" pitchFamily="34" charset="0"/>
                <a:cs typeface="Verdana" panose="020B0604030504040204" pitchFamily="34" charset="0"/>
              </a:rPr>
              <a:t>and &amp; Control</a:t>
            </a:r>
          </a:p>
          <a:p>
            <a:pPr marL="342900" indent="-342900"/>
            <a:r>
              <a:rPr lang="en-US" sz="3600" dirty="0">
                <a:ea typeface="Verdana" panose="020B0604030504040204" pitchFamily="34" charset="0"/>
                <a:cs typeface="Verdana" panose="020B0604030504040204" pitchFamily="34" charset="0"/>
              </a:rPr>
              <a:t>Systems Science for </a:t>
            </a:r>
            <a:r>
              <a:rPr lang="en-US" sz="3600" dirty="0" err="1">
                <a:ea typeface="Verdana" panose="020B0604030504040204" pitchFamily="34" charset="0"/>
                <a:cs typeface="Verdana" panose="020B0604030504040204" pitchFamily="34" charset="0"/>
              </a:rPr>
              <a:t>Defence</a:t>
            </a:r>
            <a:r>
              <a:rPr lang="en-US" sz="3600" dirty="0">
                <a:ea typeface="Verdana" panose="020B0604030504040204" pitchFamily="34" charset="0"/>
                <a:cs typeface="Verdana" panose="020B0604030504040204" pitchFamily="34" charset="0"/>
              </a:rPr>
              <a:t> and Security</a:t>
            </a:r>
          </a:p>
          <a:p>
            <a:pPr marL="342900" indent="-342900"/>
            <a:r>
              <a:rPr lang="en-US" sz="3600" dirty="0">
                <a:ea typeface="Verdana" panose="020B0604030504040204" pitchFamily="34" charset="0"/>
                <a:cs typeface="Verdana" panose="020B0604030504040204" pitchFamily="34" charset="0"/>
              </a:rPr>
              <a:t>International Law</a:t>
            </a:r>
            <a:endParaRPr lang="sv-SE" sz="3600" dirty="0"/>
          </a:p>
          <a:p>
            <a:pPr marL="0" indent="0">
              <a:buNone/>
            </a:pPr>
            <a:endParaRPr lang="sv-SE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833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Regulations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34809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The Higher Education Ordinance (</a:t>
            </a:r>
            <a:r>
              <a:rPr lang="en-US" sz="3200" dirty="0" err="1">
                <a:ea typeface="Verdana" panose="020B0604030504040204" pitchFamily="34" charset="0"/>
                <a:cs typeface="Verdana" panose="020B0604030504040204" pitchFamily="34" charset="0"/>
              </a:rPr>
              <a:t>Högskoleförordningen</a:t>
            </a:r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) regulates all levels of university education</a:t>
            </a:r>
          </a:p>
          <a:p>
            <a:pPr marL="342900" indent="-342900"/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The SEDU rules are based on these</a:t>
            </a:r>
          </a:p>
          <a:p>
            <a:pPr marL="342900" indent="-342900"/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All rules and regulations can be found in the doctoral student handbook</a:t>
            </a:r>
          </a:p>
          <a:p>
            <a:pPr marL="342900" indent="-342900"/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Not all are yet translated to English</a:t>
            </a:r>
            <a:endParaRPr lang="sv-SE" sz="3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32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The </a:t>
            </a:r>
            <a:r>
              <a:rPr lang="sv-SE" sz="3600" dirty="0" err="1">
                <a:solidFill>
                  <a:schemeClr val="bg1"/>
                </a:solidFill>
              </a:rPr>
              <a:t>Higher</a:t>
            </a:r>
            <a:r>
              <a:rPr lang="sv-SE" sz="3600" dirty="0">
                <a:solidFill>
                  <a:schemeClr val="bg1"/>
                </a:solidFill>
              </a:rPr>
              <a:t> </a:t>
            </a:r>
            <a:r>
              <a:rPr lang="sv-SE" sz="3600" dirty="0" err="1">
                <a:solidFill>
                  <a:schemeClr val="bg1"/>
                </a:solidFill>
              </a:rPr>
              <a:t>Education</a:t>
            </a:r>
            <a:r>
              <a:rPr lang="sv-SE" sz="3600" dirty="0">
                <a:solidFill>
                  <a:schemeClr val="bg1"/>
                </a:solidFill>
              </a:rPr>
              <a:t> </a:t>
            </a:r>
            <a:r>
              <a:rPr lang="sv-SE" sz="3600" dirty="0" err="1">
                <a:solidFill>
                  <a:schemeClr val="bg1"/>
                </a:solidFill>
              </a:rPr>
              <a:t>Ordinance</a:t>
            </a:r>
            <a:r>
              <a:rPr lang="sv-SE" sz="3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45200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The Higher Education Ordinance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states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2800" dirty="0" err="1"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sv-SE" sz="2800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A person appointed to doctoral studentship must primarily dedicate time to their own studies</a:t>
            </a:r>
            <a:r>
              <a:rPr lang="sv-SE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</a:rPr>
              <a:t> </a:t>
            </a:r>
            <a:r>
              <a:rPr lang="sv-SE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</a:rPr>
              <a:t>(</a:t>
            </a:r>
            <a:r>
              <a:rPr lang="sv-SE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</a:rPr>
              <a:t>chapter</a:t>
            </a:r>
            <a:r>
              <a:rPr lang="sv-SE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</a:rPr>
              <a:t> 5, </a:t>
            </a:r>
            <a:r>
              <a:rPr lang="sv-SE" i="1" dirty="0" err="1">
                <a:solidFill>
                  <a:srgbClr val="000000"/>
                </a:solidFill>
                <a:latin typeface="BauWebPro"/>
                <a:ea typeface="Verdana" panose="020B0604030504040204" pitchFamily="34" charset="0"/>
              </a:rPr>
              <a:t>s</a:t>
            </a:r>
            <a:r>
              <a:rPr lang="sv-SE" i="1" dirty="0" err="1">
                <a:solidFill>
                  <a:srgbClr val="000000"/>
                </a:solidFill>
                <a:effectLst/>
                <a:latin typeface="BauWebPro"/>
              </a:rPr>
              <a:t>ection</a:t>
            </a:r>
            <a:r>
              <a:rPr lang="sv-SE" i="1" dirty="0">
                <a:solidFill>
                  <a:srgbClr val="000000"/>
                </a:solidFill>
                <a:effectLst/>
                <a:latin typeface="BauWebPro"/>
              </a:rPr>
              <a:t> 2)</a:t>
            </a:r>
          </a:p>
          <a:p>
            <a:pPr marL="342900" indent="-342900"/>
            <a:endParaRPr lang="sv-SE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A doctoral student is both an employee and a student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2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9"/>
            <a:ext cx="6737351" cy="756000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Education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34809"/>
            <a:ext cx="78867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4 years + totally 1 year departmental duties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sv-SE" dirty="0">
                <a:ea typeface="Verdana" panose="020B0604030504040204" pitchFamily="34" charset="0"/>
                <a:cs typeface="Verdana" panose="020B0604030504040204" pitchFamily="34" charset="0"/>
              </a:rPr>
              <a:t>institutionstjänstgöring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42900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Special grounds for prolongation:</a:t>
            </a:r>
          </a:p>
          <a:p>
            <a:pPr marL="571500" lvl="1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leave of absence because of illness</a:t>
            </a:r>
          </a:p>
          <a:p>
            <a:pPr marL="571500" lvl="1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service in the Swedish armed forces</a:t>
            </a:r>
          </a:p>
          <a:p>
            <a:pPr marL="571500" lvl="1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an elected position in a trade union or student organization</a:t>
            </a:r>
          </a:p>
          <a:p>
            <a:pPr marL="571500" lvl="1" indent="-342900"/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parental leave</a:t>
            </a:r>
          </a:p>
          <a:p>
            <a:pPr marL="342900" indent="-342900"/>
            <a:endParaRPr 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/>
            <a:endParaRPr 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13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5137</TotalTime>
  <Words>610</Words>
  <Application>Microsoft Office PowerPoint</Application>
  <PresentationFormat>Bildspel på skärmen (4:3)</PresentationFormat>
  <Paragraphs>110</Paragraphs>
  <Slides>15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BauWebPro</vt:lpstr>
      <vt:lpstr>Calibri</vt:lpstr>
      <vt:lpstr>Candara</vt:lpstr>
      <vt:lpstr>Office-tema</vt:lpstr>
      <vt:lpstr>Welcome to the Swedish Defence University </vt:lpstr>
      <vt:lpstr>Agenda </vt:lpstr>
      <vt:lpstr>PowerPoint-presentation</vt:lpstr>
      <vt:lpstr>About SEDU</vt:lpstr>
      <vt:lpstr>Organisation</vt:lpstr>
      <vt:lpstr>Subjects</vt:lpstr>
      <vt:lpstr>Regulations</vt:lpstr>
      <vt:lpstr>The Higher Education Ordinance </vt:lpstr>
      <vt:lpstr>Education</vt:lpstr>
      <vt:lpstr>Departmental duties </vt:lpstr>
      <vt:lpstr>General Syllabus for PhD studies</vt:lpstr>
      <vt:lpstr>Individual study plan</vt:lpstr>
      <vt:lpstr>Intranet</vt:lpstr>
      <vt:lpstr>PowerPoint-presentation</vt:lpstr>
      <vt:lpstr>LADOK</vt:lpstr>
    </vt:vector>
  </TitlesOfParts>
  <Company>Försvarshögskolan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Försvarshögskolan</dc:title>
  <dc:creator>Magnusson Camilla</dc:creator>
  <cp:lastModifiedBy>Mattsson Birgitta</cp:lastModifiedBy>
  <cp:revision>429</cp:revision>
  <cp:lastPrinted>2024-01-08T12:24:00Z</cp:lastPrinted>
  <dcterms:created xsi:type="dcterms:W3CDTF">2017-11-01T12:32:32Z</dcterms:created>
  <dcterms:modified xsi:type="dcterms:W3CDTF">2024-01-09T06:40:39Z</dcterms:modified>
</cp:coreProperties>
</file>