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63" r:id="rId2"/>
    <p:sldId id="271" r:id="rId3"/>
    <p:sldId id="264" r:id="rId4"/>
    <p:sldId id="265" r:id="rId5"/>
    <p:sldId id="266" r:id="rId6"/>
    <p:sldId id="267" r:id="rId7"/>
    <p:sldId id="268" r:id="rId8"/>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7039F1-6AE1-45A6-881C-439341F5465B}" type="datetimeFigureOut">
              <a:rPr lang="sv-SE" smtClean="0"/>
              <a:t>2024-01-09</a:t>
            </a:fld>
            <a:endParaRPr lang="sv-S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AB70B8-8E2F-49AD-AA21-94CF31C35115}" type="slidenum">
              <a:rPr lang="sv-SE" smtClean="0"/>
              <a:t>‹#›</a:t>
            </a:fld>
            <a:endParaRPr lang="sv-SE"/>
          </a:p>
        </p:txBody>
      </p:sp>
    </p:spTree>
    <p:extLst>
      <p:ext uri="{BB962C8B-B14F-4D97-AF65-F5344CB8AC3E}">
        <p14:creationId xmlns:p14="http://schemas.microsoft.com/office/powerpoint/2010/main" val="13916128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E Namnet på workshopen? Finansiärerna och deras uppdrag</a:t>
            </a:r>
            <a:r>
              <a:rPr lang="sv-SE" baseline="0" dirty="0"/>
              <a:t> &gt; deras instrument för att uppnå sina (myndighets) uppdrag. Exempel VR, Forte </a:t>
            </a:r>
            <a:r>
              <a:rPr lang="sv-SE" baseline="0" dirty="0" err="1"/>
              <a:t>Horizon</a:t>
            </a:r>
            <a:r>
              <a:rPr lang="sv-SE" baseline="0" dirty="0"/>
              <a:t> osv ”politiska instrument” –andra privata stiftelser osv har även de specifika syften</a:t>
            </a:r>
          </a:p>
          <a:p>
            <a:r>
              <a:rPr lang="sv-SE" baseline="0" dirty="0"/>
              <a:t>Varför finns det olika/flera finansiärer? Olika fokus, policybakgrund osv ex </a:t>
            </a:r>
            <a:endParaRPr lang="sv-SE" dirty="0"/>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030A4C-A62F-4C5F-AE11-DB0DCA7FF3CA}"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802487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E</a:t>
            </a:r>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030A4C-A62F-4C5F-AE11-DB0DCA7FF3CA}"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363450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E:  Poäng: </a:t>
            </a:r>
            <a:r>
              <a:rPr lang="sv-SE" dirty="0" err="1"/>
              <a:t>target</a:t>
            </a:r>
            <a:r>
              <a:rPr lang="sv-SE" dirty="0"/>
              <a:t> is researchers at a </a:t>
            </a:r>
            <a:r>
              <a:rPr lang="sv-SE" dirty="0" err="1"/>
              <a:t>specific</a:t>
            </a:r>
            <a:r>
              <a:rPr lang="sv-SE" dirty="0"/>
              <a:t> </a:t>
            </a:r>
            <a:r>
              <a:rPr lang="sv-SE" dirty="0" err="1"/>
              <a:t>career</a:t>
            </a:r>
            <a:r>
              <a:rPr lang="sv-SE" dirty="0"/>
              <a:t> </a:t>
            </a:r>
            <a:r>
              <a:rPr lang="sv-SE" dirty="0" err="1"/>
              <a:t>stage</a:t>
            </a:r>
            <a:r>
              <a:rPr lang="sv-SE" dirty="0"/>
              <a:t> </a:t>
            </a:r>
            <a:r>
              <a:rPr lang="sv-SE" dirty="0" err="1"/>
              <a:t>early</a:t>
            </a:r>
            <a:r>
              <a:rPr lang="sv-SE" dirty="0"/>
              <a:t> - &gt; </a:t>
            </a:r>
            <a:r>
              <a:rPr lang="sv-SE" dirty="0" err="1"/>
              <a:t>established</a:t>
            </a:r>
            <a:endParaRPr lang="sv-SE" dirty="0"/>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030A4C-A62F-4C5F-AE11-DB0DCA7FF3CA}"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921747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EE. Exempel på hur din plan kan se ut </a:t>
            </a:r>
            <a:r>
              <a:rPr lang="sv-SE" dirty="0" err="1"/>
              <a:t>mha</a:t>
            </a:r>
            <a:r>
              <a:rPr lang="sv-SE" dirty="0"/>
              <a:t> </a:t>
            </a:r>
            <a:r>
              <a:rPr lang="sv-SE" dirty="0" err="1"/>
              <a:t>career</a:t>
            </a:r>
            <a:r>
              <a:rPr lang="sv-SE" dirty="0"/>
              <a:t> </a:t>
            </a:r>
            <a:r>
              <a:rPr lang="sv-SE" dirty="0" err="1"/>
              <a:t>dev</a:t>
            </a:r>
            <a:r>
              <a:rPr lang="sv-SE" dirty="0"/>
              <a:t> grants</a:t>
            </a:r>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030A4C-A62F-4C5F-AE11-DB0DCA7FF3CA}"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129388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O The </a:t>
            </a:r>
            <a:r>
              <a:rPr lang="sv-SE" dirty="0" err="1"/>
              <a:t>most</a:t>
            </a:r>
            <a:r>
              <a:rPr lang="sv-SE" dirty="0"/>
              <a:t> common and </a:t>
            </a:r>
            <a:r>
              <a:rPr lang="sv-SE" dirty="0" err="1"/>
              <a:t>popular</a:t>
            </a:r>
            <a:r>
              <a:rPr lang="sv-SE" dirty="0"/>
              <a:t> kind </a:t>
            </a:r>
            <a:r>
              <a:rPr lang="sv-SE" dirty="0" err="1"/>
              <a:t>of</a:t>
            </a:r>
            <a:r>
              <a:rPr lang="sv-SE" dirty="0"/>
              <a:t> </a:t>
            </a:r>
            <a:r>
              <a:rPr lang="sv-SE" dirty="0" err="1"/>
              <a:t>funding</a:t>
            </a:r>
            <a:r>
              <a:rPr lang="sv-SE" dirty="0"/>
              <a:t>. </a:t>
            </a:r>
            <a:r>
              <a:rPr lang="sv-SE" dirty="0" err="1"/>
              <a:t>Based</a:t>
            </a:r>
            <a:r>
              <a:rPr lang="sv-SE" dirty="0"/>
              <a:t> on an </a:t>
            </a:r>
            <a:r>
              <a:rPr lang="sv-SE" dirty="0" err="1"/>
              <a:t>idea</a:t>
            </a:r>
            <a:r>
              <a:rPr lang="sv-SE" dirty="0"/>
              <a:t> </a:t>
            </a:r>
            <a:r>
              <a:rPr lang="sv-SE" dirty="0" err="1"/>
              <a:t>of</a:t>
            </a:r>
            <a:r>
              <a:rPr lang="sv-SE" dirty="0"/>
              <a:t> a </a:t>
            </a:r>
            <a:r>
              <a:rPr lang="sv-SE" dirty="0" err="1"/>
              <a:t>typical</a:t>
            </a:r>
            <a:r>
              <a:rPr lang="sv-SE" dirty="0"/>
              <a:t> and </a:t>
            </a:r>
            <a:r>
              <a:rPr lang="sv-SE" dirty="0" err="1"/>
              <a:t>efficient</a:t>
            </a:r>
            <a:r>
              <a:rPr lang="sv-SE" dirty="0"/>
              <a:t> format for </a:t>
            </a:r>
            <a:r>
              <a:rPr lang="sv-SE" dirty="0" err="1"/>
              <a:t>solving</a:t>
            </a:r>
            <a:r>
              <a:rPr lang="sv-SE" dirty="0"/>
              <a:t> a research </a:t>
            </a:r>
            <a:r>
              <a:rPr lang="sv-SE" dirty="0" err="1"/>
              <a:t>question</a:t>
            </a:r>
            <a:r>
              <a:rPr lang="sv-SE" dirty="0"/>
              <a:t>. </a:t>
            </a:r>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030A4C-A62F-4C5F-AE11-DB0DCA7FF3CA}"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896974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O </a:t>
            </a:r>
            <a:r>
              <a:rPr lang="sv-SE" dirty="0" err="1"/>
              <a:t>Why</a:t>
            </a:r>
            <a:r>
              <a:rPr lang="sv-SE" dirty="0"/>
              <a:t> do </a:t>
            </a:r>
            <a:r>
              <a:rPr lang="sv-SE" dirty="0" err="1"/>
              <a:t>financiers</a:t>
            </a:r>
            <a:r>
              <a:rPr lang="sv-SE" dirty="0"/>
              <a:t> </a:t>
            </a:r>
            <a:r>
              <a:rPr lang="sv-SE" dirty="0" err="1"/>
              <a:t>have</a:t>
            </a:r>
            <a:r>
              <a:rPr lang="sv-SE" dirty="0"/>
              <a:t> </a:t>
            </a:r>
            <a:r>
              <a:rPr lang="sv-SE" dirty="0" err="1"/>
              <a:t>internationalisation</a:t>
            </a:r>
            <a:r>
              <a:rPr lang="sv-SE" baseline="0" dirty="0"/>
              <a:t> grants, </a:t>
            </a:r>
            <a:r>
              <a:rPr lang="sv-SE" baseline="0" dirty="0" err="1"/>
              <a:t>networking</a:t>
            </a:r>
            <a:r>
              <a:rPr lang="sv-SE" baseline="0" dirty="0"/>
              <a:t> grants? </a:t>
            </a:r>
            <a:r>
              <a:rPr lang="sv-SE" baseline="0" dirty="0" err="1"/>
              <a:t>Internationalisation</a:t>
            </a:r>
            <a:r>
              <a:rPr lang="sv-SE" baseline="0" dirty="0"/>
              <a:t> drives </a:t>
            </a:r>
            <a:r>
              <a:rPr lang="sv-SE" baseline="0" dirty="0" err="1"/>
              <a:t>quality</a:t>
            </a:r>
            <a:r>
              <a:rPr lang="sv-SE" baseline="0" dirty="0"/>
              <a:t> </a:t>
            </a:r>
            <a:r>
              <a:rPr lang="sv-SE" baseline="0" dirty="0" err="1"/>
              <a:t>development</a:t>
            </a:r>
            <a:r>
              <a:rPr lang="sv-SE" baseline="0" dirty="0"/>
              <a:t>. </a:t>
            </a:r>
            <a:r>
              <a:rPr lang="sv-SE" baseline="0" dirty="0" err="1"/>
              <a:t>You</a:t>
            </a:r>
            <a:r>
              <a:rPr lang="sv-SE" baseline="0" dirty="0"/>
              <a:t> </a:t>
            </a:r>
            <a:r>
              <a:rPr lang="sv-SE" baseline="0" dirty="0" err="1"/>
              <a:t>need</a:t>
            </a:r>
            <a:r>
              <a:rPr lang="sv-SE" baseline="0" dirty="0"/>
              <a:t> to get to </a:t>
            </a:r>
            <a:r>
              <a:rPr lang="sv-SE" baseline="0" dirty="0" err="1"/>
              <a:t>know</a:t>
            </a:r>
            <a:r>
              <a:rPr lang="sv-SE" baseline="0" dirty="0"/>
              <a:t> </a:t>
            </a:r>
            <a:r>
              <a:rPr lang="sv-SE" baseline="0" dirty="0" err="1"/>
              <a:t>colleagues</a:t>
            </a:r>
            <a:r>
              <a:rPr lang="sv-SE" baseline="0" dirty="0"/>
              <a:t> </a:t>
            </a:r>
            <a:r>
              <a:rPr lang="sv-SE" baseline="0" dirty="0" err="1"/>
              <a:t>before</a:t>
            </a:r>
            <a:r>
              <a:rPr lang="sv-SE" baseline="0" dirty="0"/>
              <a:t> </a:t>
            </a:r>
            <a:r>
              <a:rPr lang="sv-SE" baseline="0" dirty="0" err="1"/>
              <a:t>starting</a:t>
            </a:r>
            <a:r>
              <a:rPr lang="sv-SE" baseline="0" dirty="0"/>
              <a:t> to </a:t>
            </a:r>
            <a:r>
              <a:rPr lang="sv-SE" baseline="0" dirty="0" err="1"/>
              <a:t>really</a:t>
            </a:r>
            <a:r>
              <a:rPr lang="sv-SE" baseline="0" dirty="0"/>
              <a:t> </a:t>
            </a:r>
            <a:r>
              <a:rPr lang="sv-SE" baseline="0" dirty="0" err="1"/>
              <a:t>collaborate</a:t>
            </a:r>
            <a:r>
              <a:rPr lang="sv-SE" baseline="0" dirty="0"/>
              <a:t> </a:t>
            </a:r>
            <a:r>
              <a:rPr lang="sv-SE" baseline="0" dirty="0" err="1"/>
              <a:t>consortium</a:t>
            </a:r>
            <a:r>
              <a:rPr lang="sv-SE" baseline="0" dirty="0"/>
              <a:t> formation step 1… </a:t>
            </a:r>
            <a:endParaRPr lang="sv-SE" dirty="0"/>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030A4C-A62F-4C5F-AE11-DB0DCA7FF3CA}"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302213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O Partly </a:t>
            </a:r>
            <a:r>
              <a:rPr lang="sv-SE" dirty="0" err="1"/>
              <a:t>overlaps</a:t>
            </a:r>
            <a:r>
              <a:rPr lang="sv-SE" dirty="0"/>
              <a:t> </a:t>
            </a:r>
            <a:r>
              <a:rPr lang="sv-SE" dirty="0" err="1"/>
              <a:t>with</a:t>
            </a:r>
            <a:r>
              <a:rPr lang="sv-SE" dirty="0"/>
              <a:t> the </a:t>
            </a:r>
            <a:r>
              <a:rPr lang="sv-SE" dirty="0" err="1"/>
              <a:t>previous</a:t>
            </a:r>
            <a:r>
              <a:rPr lang="sv-SE" dirty="0"/>
              <a:t> </a:t>
            </a:r>
            <a:r>
              <a:rPr lang="sv-SE" dirty="0" err="1"/>
              <a:t>one</a:t>
            </a:r>
            <a:r>
              <a:rPr lang="sv-SE" dirty="0"/>
              <a:t>, </a:t>
            </a:r>
            <a:r>
              <a:rPr lang="sv-SE" dirty="0" err="1"/>
              <a:t>but</a:t>
            </a:r>
            <a:r>
              <a:rPr lang="sv-SE" dirty="0"/>
              <a:t> </a:t>
            </a:r>
            <a:r>
              <a:rPr lang="sv-SE" dirty="0" err="1"/>
              <a:t>emphasis</a:t>
            </a:r>
            <a:r>
              <a:rPr lang="sv-SE" baseline="0" dirty="0"/>
              <a:t> on</a:t>
            </a:r>
            <a:r>
              <a:rPr lang="sv-SE" dirty="0"/>
              <a:t> co-</a:t>
            </a:r>
            <a:r>
              <a:rPr lang="sv-SE" dirty="0" err="1"/>
              <a:t>production</a:t>
            </a:r>
            <a:r>
              <a:rPr lang="sv-SE" dirty="0"/>
              <a:t> </a:t>
            </a:r>
            <a:r>
              <a:rPr lang="sv-SE" dirty="0" err="1"/>
              <a:t>of</a:t>
            </a:r>
            <a:r>
              <a:rPr lang="sv-SE" dirty="0"/>
              <a:t> research and </a:t>
            </a:r>
            <a:r>
              <a:rPr lang="sv-SE" dirty="0" err="1"/>
              <a:t>education</a:t>
            </a:r>
            <a:r>
              <a:rPr lang="sv-SE" dirty="0"/>
              <a:t> and </a:t>
            </a:r>
            <a:r>
              <a:rPr lang="sv-SE" dirty="0" err="1"/>
              <a:t>knowledge</a:t>
            </a:r>
            <a:r>
              <a:rPr lang="sv-SE" dirty="0"/>
              <a:t> transfer </a:t>
            </a:r>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030A4C-A62F-4C5F-AE11-DB0DCA7FF3CA}"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780288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Rubrikbild">
    <p:bg>
      <p:bgPr>
        <a:solidFill>
          <a:schemeClr val="tx1">
            <a:lumMod val="85000"/>
          </a:schemeClr>
        </a:solidFill>
        <a:effectLst/>
      </p:bgPr>
    </p:bg>
    <p:spTree>
      <p:nvGrpSpPr>
        <p:cNvPr id="1" name=""/>
        <p:cNvGrpSpPr/>
        <p:nvPr/>
      </p:nvGrpSpPr>
      <p:grpSpPr>
        <a:xfrm>
          <a:off x="0" y="0"/>
          <a:ext cx="0" cy="0"/>
          <a:chOff x="0" y="0"/>
          <a:chExt cx="0" cy="0"/>
        </a:xfrm>
      </p:grpSpPr>
      <p:sp>
        <p:nvSpPr>
          <p:cNvPr id="46" name="Platshållare för bild 45">
            <a:extLst>
              <a:ext uri="{FF2B5EF4-FFF2-40B4-BE49-F238E27FC236}">
                <a16:creationId xmlns:a16="http://schemas.microsoft.com/office/drawing/2014/main" id="{5DEEEA45-1971-4D15-BCE2-073F27D419B4}"/>
              </a:ext>
              <a:ext uri="{C183D7F6-B498-43B3-948B-1728B52AA6E4}">
                <adec:decorative xmlns:adec="http://schemas.microsoft.com/office/drawing/2017/decorative" val="1"/>
              </a:ext>
            </a:extLst>
          </p:cNvPr>
          <p:cNvSpPr>
            <a:spLocks noGrp="1"/>
          </p:cNvSpPr>
          <p:nvPr>
            <p:ph type="pic" sz="quarter" idx="11" hasCustomPrompt="1"/>
          </p:nvPr>
        </p:nvSpPr>
        <p:spPr>
          <a:xfrm>
            <a:off x="7167" y="0"/>
            <a:ext cx="12192000" cy="6858000"/>
          </a:xfrm>
          <a:solidFill>
            <a:schemeClr val="tx1">
              <a:lumMod val="85000"/>
            </a:schemeClr>
          </a:solidFill>
        </p:spPr>
        <p:txBody>
          <a:bodyPr anchor="t"/>
          <a:lstStyle>
            <a:lvl1pPr marL="0" indent="0" algn="ctr">
              <a:lnSpc>
                <a:spcPct val="100000"/>
              </a:lnSpc>
              <a:spcBef>
                <a:spcPts val="0"/>
              </a:spcBef>
              <a:buNone/>
              <a:defRPr sz="1100">
                <a:solidFill>
                  <a:schemeClr val="bg1">
                    <a:lumMod val="50000"/>
                    <a:lumOff val="50000"/>
                  </a:schemeClr>
                </a:solidFill>
                <a:effectLst/>
              </a:defRPr>
            </a:lvl1pPr>
          </a:lstStyle>
          <a:p>
            <a:r>
              <a:rPr lang="sv-SE" dirty="0"/>
              <a:t>Använd bildbanken för att infoga en bakgrundsbild. För att byta ut bilden, välj ”Ångra” och infoga sedan en annan bild från bildbanken. Går inte det, radera bilden innan ny bild infogas.</a:t>
            </a:r>
            <a:br>
              <a:rPr lang="sv-SE" dirty="0"/>
            </a:br>
            <a:r>
              <a:rPr lang="sv-SE" dirty="0"/>
              <a:t>Hamnar bilden framför och döljer allt, välj ”Återställ” på Start-fliken.</a:t>
            </a:r>
          </a:p>
        </p:txBody>
      </p:sp>
      <p:sp>
        <p:nvSpPr>
          <p:cNvPr id="49" name="Platshållare för text 48">
            <a:extLst>
              <a:ext uri="{FF2B5EF4-FFF2-40B4-BE49-F238E27FC236}">
                <a16:creationId xmlns:a16="http://schemas.microsoft.com/office/drawing/2014/main" id="{A8033AE8-5DCE-4061-8075-365FB284AD9D}"/>
              </a:ext>
              <a:ext uri="{C183D7F6-B498-43B3-948B-1728B52AA6E4}">
                <adec:decorative xmlns:adec="http://schemas.microsoft.com/office/drawing/2017/decorative" val="1"/>
              </a:ext>
            </a:extLst>
          </p:cNvPr>
          <p:cNvSpPr>
            <a:spLocks noGrp="1"/>
          </p:cNvSpPr>
          <p:nvPr>
            <p:ph type="body" sz="quarter" idx="12" hasCustomPrompt="1"/>
          </p:nvPr>
        </p:nvSpPr>
        <p:spPr>
          <a:xfrm>
            <a:off x="0" y="765175"/>
            <a:ext cx="11424592" cy="5256113"/>
          </a:xfrm>
          <a:solidFill>
            <a:srgbClr val="001C22">
              <a:alpha val="65098"/>
            </a:srgbClr>
          </a:solidFill>
          <a:ln>
            <a:noFill/>
          </a:ln>
        </p:spPr>
        <p:txBody>
          <a:bodyPr/>
          <a:lstStyle>
            <a:lvl1pPr marL="0" indent="0">
              <a:buNone/>
              <a:defRPr sz="200"/>
            </a:lvl1pPr>
          </a:lstStyle>
          <a:p>
            <a:pPr lvl="0"/>
            <a:r>
              <a:rPr lang="en-US" noProof="0"/>
              <a:t> </a:t>
            </a:r>
          </a:p>
        </p:txBody>
      </p:sp>
      <p:sp>
        <p:nvSpPr>
          <p:cNvPr id="2" name="Rubrik 1">
            <a:extLst>
              <a:ext uri="{FF2B5EF4-FFF2-40B4-BE49-F238E27FC236}">
                <a16:creationId xmlns:a16="http://schemas.microsoft.com/office/drawing/2014/main" id="{ABAFA5D1-75D5-49E9-8FDC-6E4662C942FE}"/>
              </a:ext>
            </a:extLst>
          </p:cNvPr>
          <p:cNvSpPr>
            <a:spLocks noGrp="1"/>
          </p:cNvSpPr>
          <p:nvPr>
            <p:ph type="ctrTitle"/>
          </p:nvPr>
        </p:nvSpPr>
        <p:spPr>
          <a:xfrm>
            <a:off x="2711624" y="2224960"/>
            <a:ext cx="6408000" cy="1656184"/>
          </a:xfrm>
        </p:spPr>
        <p:txBody>
          <a:bodyPr anchor="b">
            <a:normAutofit/>
          </a:bodyPr>
          <a:lstStyle>
            <a:lvl1pPr algn="l">
              <a:lnSpc>
                <a:spcPct val="90000"/>
              </a:lnSpc>
              <a:defRPr sz="4800">
                <a:solidFill>
                  <a:schemeClr val="tx1"/>
                </a:solidFill>
              </a:defRPr>
            </a:lvl1pPr>
          </a:lstStyle>
          <a:p>
            <a:r>
              <a:rPr lang="sv-SE" noProof="0"/>
              <a:t>Klicka här för att ändra format</a:t>
            </a:r>
            <a:endParaRPr lang="en-US" noProof="0"/>
          </a:p>
        </p:txBody>
      </p:sp>
      <p:sp>
        <p:nvSpPr>
          <p:cNvPr id="3" name="Underrubrik 2">
            <a:extLst>
              <a:ext uri="{FF2B5EF4-FFF2-40B4-BE49-F238E27FC236}">
                <a16:creationId xmlns:a16="http://schemas.microsoft.com/office/drawing/2014/main" id="{F041C57C-DA09-4BC1-9BB7-E90467E71D2D}"/>
              </a:ext>
            </a:extLst>
          </p:cNvPr>
          <p:cNvSpPr>
            <a:spLocks noGrp="1"/>
          </p:cNvSpPr>
          <p:nvPr>
            <p:ph type="subTitle" idx="1" hasCustomPrompt="1"/>
          </p:nvPr>
        </p:nvSpPr>
        <p:spPr>
          <a:xfrm>
            <a:off x="2711624" y="4375152"/>
            <a:ext cx="6408000" cy="1440160"/>
          </a:xfrm>
        </p:spPr>
        <p:txBody>
          <a:bodyPr>
            <a:normAutofit/>
          </a:bodyPr>
          <a:lstStyle>
            <a:lvl1pPr marL="0" indent="0" algn="l">
              <a:lnSpc>
                <a:spcPct val="92000"/>
              </a:lnSpc>
              <a:spcBef>
                <a:spcPts val="0"/>
              </a:spcBef>
              <a:buNone/>
              <a:defRPr sz="21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Eventuell undertitel eller listning av upphovspersoner</a:t>
            </a:r>
          </a:p>
        </p:txBody>
      </p:sp>
      <p:sp>
        <p:nvSpPr>
          <p:cNvPr id="7" name="Platshållare för text 40">
            <a:extLst>
              <a:ext uri="{FF2B5EF4-FFF2-40B4-BE49-F238E27FC236}">
                <a16:creationId xmlns:a16="http://schemas.microsoft.com/office/drawing/2014/main" id="{A0C8B4C5-94DC-4283-8872-2AE2ECC587CA}"/>
              </a:ext>
              <a:ext uri="{C183D7F6-B498-43B3-948B-1728B52AA6E4}">
                <adec:decorative xmlns:adec="http://schemas.microsoft.com/office/drawing/2017/decorative" val="1"/>
              </a:ext>
            </a:extLst>
          </p:cNvPr>
          <p:cNvSpPr>
            <a:spLocks noGrp="1"/>
          </p:cNvSpPr>
          <p:nvPr>
            <p:ph type="body" sz="quarter" idx="17" hasCustomPrompt="1"/>
          </p:nvPr>
        </p:nvSpPr>
        <p:spPr>
          <a:xfrm>
            <a:off x="2273226" y="1409084"/>
            <a:ext cx="1332000" cy="626364"/>
          </a:xfrm>
          <a:blipFill>
            <a:blip r:embed="rId2"/>
            <a:stretch>
              <a:fillRect/>
            </a:stretch>
          </a:blipFill>
        </p:spPr>
        <p:txBody>
          <a:bodyPr>
            <a:normAutofit/>
          </a:bodyPr>
          <a:lstStyle>
            <a:lvl1pPr marL="0" indent="0">
              <a:buNone/>
              <a:defRPr sz="200"/>
            </a:lvl1pPr>
          </a:lstStyle>
          <a:p>
            <a:pPr lvl="0"/>
            <a:r>
              <a:rPr lang="en-US" noProof="0"/>
              <a:t> </a:t>
            </a:r>
          </a:p>
        </p:txBody>
      </p:sp>
    </p:spTree>
    <p:extLst>
      <p:ext uri="{BB962C8B-B14F-4D97-AF65-F5344CB8AC3E}">
        <p14:creationId xmlns:p14="http://schemas.microsoft.com/office/powerpoint/2010/main" val="43972143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ildbakgrund">
    <p:spTree>
      <p:nvGrpSpPr>
        <p:cNvPr id="1" name=""/>
        <p:cNvGrpSpPr/>
        <p:nvPr/>
      </p:nvGrpSpPr>
      <p:grpSpPr>
        <a:xfrm>
          <a:off x="0" y="0"/>
          <a:ext cx="0" cy="0"/>
          <a:chOff x="0" y="0"/>
          <a:chExt cx="0" cy="0"/>
        </a:xfrm>
      </p:grpSpPr>
      <p:sp>
        <p:nvSpPr>
          <p:cNvPr id="9" name="Platshållare för bild 45">
            <a:extLst>
              <a:ext uri="{FF2B5EF4-FFF2-40B4-BE49-F238E27FC236}">
                <a16:creationId xmlns:a16="http://schemas.microsoft.com/office/drawing/2014/main" id="{1D69276B-37DE-4040-8AF9-0E4B7D770CCE}"/>
              </a:ext>
              <a:ext uri="{C183D7F6-B498-43B3-948B-1728B52AA6E4}">
                <adec:decorative xmlns:adec="http://schemas.microsoft.com/office/drawing/2017/decorative" val="0"/>
              </a:ext>
            </a:extLst>
          </p:cNvPr>
          <p:cNvSpPr>
            <a:spLocks noGrp="1"/>
          </p:cNvSpPr>
          <p:nvPr>
            <p:ph type="pic" sz="quarter" idx="19" hasCustomPrompt="1"/>
          </p:nvPr>
        </p:nvSpPr>
        <p:spPr>
          <a:xfrm>
            <a:off x="0" y="0"/>
            <a:ext cx="12192000" cy="6858000"/>
          </a:xfrm>
          <a:noFill/>
        </p:spPr>
        <p:txBody>
          <a:bodyPr anchor="ctr"/>
          <a:lstStyle>
            <a:lvl1pPr marL="0" marR="0" indent="0" algn="ctr" defTabSz="914400" rtl="0" eaLnBrk="1" fontAlgn="auto" latinLnBrk="0" hangingPunct="1">
              <a:lnSpc>
                <a:spcPct val="95000"/>
              </a:lnSpc>
              <a:spcBef>
                <a:spcPts val="1000"/>
              </a:spcBef>
              <a:spcAft>
                <a:spcPts val="0"/>
              </a:spcAft>
              <a:buClr>
                <a:schemeClr val="accent1"/>
              </a:buClr>
              <a:buSzTx/>
              <a:buFont typeface="Candara" panose="020E0502030303020204" pitchFamily="34" charset="0"/>
              <a:buNone/>
              <a:tabLst/>
              <a:defRPr sz="1100">
                <a:solidFill>
                  <a:schemeClr val="tx1">
                    <a:lumMod val="50000"/>
                    <a:lumOff val="50000"/>
                  </a:schemeClr>
                </a:solidFill>
                <a:effectLst/>
              </a:defRPr>
            </a:lvl1pPr>
          </a:lstStyle>
          <a:p>
            <a:r>
              <a:rPr lang="sv-SE" dirty="0"/>
              <a:t>Använd bildbanken för att infoga en bakgrundsbild. För att byta ut bilden, välj ”Ångra” och infoga sedan en annan bild från bildbanken. Radera annars bilden innan ny bild infogas.</a:t>
            </a:r>
            <a:br>
              <a:rPr lang="sv-SE" dirty="0"/>
            </a:br>
            <a:r>
              <a:rPr lang="sv-SE" dirty="0"/>
              <a:t>Hamnar bilden framför och döljer allt, välj ”Återställ” på Start-fliken.</a:t>
            </a:r>
          </a:p>
          <a:p>
            <a:endParaRPr lang="sv-SE" dirty="0"/>
          </a:p>
        </p:txBody>
      </p:sp>
      <p:sp>
        <p:nvSpPr>
          <p:cNvPr id="12" name="Platshållare för text 4">
            <a:extLst>
              <a:ext uri="{FF2B5EF4-FFF2-40B4-BE49-F238E27FC236}">
                <a16:creationId xmlns:a16="http://schemas.microsoft.com/office/drawing/2014/main" id="{BD4FCBFD-A24B-44FD-85FB-175199574977}"/>
              </a:ext>
              <a:ext uri="{C183D7F6-B498-43B3-948B-1728B52AA6E4}">
                <adec:decorative xmlns:adec="http://schemas.microsoft.com/office/drawing/2017/decorative" val="1"/>
              </a:ext>
            </a:extLst>
          </p:cNvPr>
          <p:cNvSpPr>
            <a:spLocks noGrp="1"/>
          </p:cNvSpPr>
          <p:nvPr>
            <p:ph type="body" sz="quarter" idx="23" hasCustomPrompt="1"/>
          </p:nvPr>
        </p:nvSpPr>
        <p:spPr>
          <a:xfrm>
            <a:off x="1" y="0"/>
            <a:ext cx="12191999" cy="792000"/>
          </a:xfrm>
          <a:solidFill>
            <a:srgbClr val="002D3C">
              <a:alpha val="69804"/>
            </a:srgbClr>
          </a:solidFill>
        </p:spPr>
        <p:txBody>
          <a:bodyPr/>
          <a:lstStyle>
            <a:lvl1pPr marL="0" indent="0">
              <a:buNone/>
              <a:defRPr sz="100"/>
            </a:lvl1pPr>
          </a:lstStyle>
          <a:p>
            <a:pPr lvl="0"/>
            <a:r>
              <a:rPr lang="sv-SE" dirty="0"/>
              <a:t> </a:t>
            </a:r>
          </a:p>
        </p:txBody>
      </p:sp>
      <p:sp>
        <p:nvSpPr>
          <p:cNvPr id="13" name="Platshållare för text 40">
            <a:extLst>
              <a:ext uri="{FF2B5EF4-FFF2-40B4-BE49-F238E27FC236}">
                <a16:creationId xmlns:a16="http://schemas.microsoft.com/office/drawing/2014/main" id="{6F2EC056-67E1-4441-8B3E-C89C116B9EBA}"/>
              </a:ext>
              <a:ext uri="{C183D7F6-B498-43B3-948B-1728B52AA6E4}">
                <adec:decorative xmlns:adec="http://schemas.microsoft.com/office/drawing/2017/decorative" val="1"/>
              </a:ext>
            </a:extLst>
          </p:cNvPr>
          <p:cNvSpPr>
            <a:spLocks noGrp="1"/>
          </p:cNvSpPr>
          <p:nvPr>
            <p:ph type="body" sz="quarter" idx="16" hasCustomPrompt="1"/>
          </p:nvPr>
        </p:nvSpPr>
        <p:spPr>
          <a:xfrm>
            <a:off x="11549043" y="334800"/>
            <a:ext cx="7200" cy="280800"/>
          </a:xfrm>
          <a:solidFill>
            <a:schemeClr val="bg1"/>
          </a:solidFill>
          <a:ln>
            <a:noFill/>
          </a:ln>
        </p:spPr>
        <p:txBody>
          <a:bodyPr>
            <a:normAutofit/>
          </a:bodyPr>
          <a:lstStyle>
            <a:lvl1pPr marL="0" indent="0">
              <a:buNone/>
              <a:defRPr sz="200">
                <a:solidFill>
                  <a:schemeClr val="bg2"/>
                </a:solidFill>
              </a:defRPr>
            </a:lvl1pPr>
          </a:lstStyle>
          <a:p>
            <a:pPr lvl="0"/>
            <a:r>
              <a:rPr lang="sv-SE" dirty="0"/>
              <a:t> </a:t>
            </a:r>
          </a:p>
        </p:txBody>
      </p:sp>
      <p:sp>
        <p:nvSpPr>
          <p:cNvPr id="27" name="Platshållare för datum 26">
            <a:extLst>
              <a:ext uri="{FF2B5EF4-FFF2-40B4-BE49-F238E27FC236}">
                <a16:creationId xmlns:a16="http://schemas.microsoft.com/office/drawing/2014/main" id="{E21DB272-B1C4-40C8-8BB0-36E0D12BE004}"/>
              </a:ext>
            </a:extLst>
          </p:cNvPr>
          <p:cNvSpPr>
            <a:spLocks noGrp="1"/>
          </p:cNvSpPr>
          <p:nvPr>
            <p:ph type="dt" sz="half" idx="32"/>
          </p:nvPr>
        </p:nvSpPr>
        <p:spPr/>
        <p:txBody>
          <a:bodyPr/>
          <a:lstStyle/>
          <a:p>
            <a:fld id="{0032D08F-AB3D-4571-B95C-122721F6C075}" type="datetime1">
              <a:rPr lang="sv-SE" smtClean="0"/>
              <a:t>2024-01-09</a:t>
            </a:fld>
            <a:endParaRPr lang="sv-SE" dirty="0"/>
          </a:p>
        </p:txBody>
      </p:sp>
      <p:sp>
        <p:nvSpPr>
          <p:cNvPr id="10" name="Platshållare för sidfot 12">
            <a:extLst>
              <a:ext uri="{FF2B5EF4-FFF2-40B4-BE49-F238E27FC236}">
                <a16:creationId xmlns:a16="http://schemas.microsoft.com/office/drawing/2014/main" id="{F8781612-41AF-463E-9327-5393AE5E938F}"/>
              </a:ext>
            </a:extLst>
          </p:cNvPr>
          <p:cNvSpPr>
            <a:spLocks noGrp="1"/>
          </p:cNvSpPr>
          <p:nvPr>
            <p:ph type="ftr" sz="quarter" idx="26"/>
          </p:nvPr>
        </p:nvSpPr>
        <p:spPr>
          <a:xfrm>
            <a:off x="6140623" y="327804"/>
            <a:ext cx="5355977" cy="364892"/>
          </a:xfrm>
        </p:spPr>
        <p:txBody>
          <a:bodyPr/>
          <a:lstStyle/>
          <a:p>
            <a:r>
              <a:rPr lang="en-US"/>
              <a:t>Financiers' Toolbox - Create your own funding strategy</a:t>
            </a:r>
            <a:endParaRPr lang="sv-SE" dirty="0"/>
          </a:p>
        </p:txBody>
      </p:sp>
      <p:sp>
        <p:nvSpPr>
          <p:cNvPr id="11" name="Platshållare för bildnummer 16">
            <a:extLst>
              <a:ext uri="{FF2B5EF4-FFF2-40B4-BE49-F238E27FC236}">
                <a16:creationId xmlns:a16="http://schemas.microsoft.com/office/drawing/2014/main" id="{5C000FDB-683C-4822-876A-C75A3FB01BFE}"/>
              </a:ext>
            </a:extLst>
          </p:cNvPr>
          <p:cNvSpPr>
            <a:spLocks noGrp="1"/>
          </p:cNvSpPr>
          <p:nvPr>
            <p:ph type="sldNum" sz="quarter" idx="27"/>
          </p:nvPr>
        </p:nvSpPr>
        <p:spPr>
          <a:xfrm>
            <a:off x="11614763" y="327801"/>
            <a:ext cx="360000" cy="359770"/>
          </a:xfrm>
        </p:spPr>
        <p:txBody>
          <a:bodyPr/>
          <a:lstStyle/>
          <a:p>
            <a:fld id="{F4882AB4-7500-4802-830D-10DB75A603ED}" type="slidenum">
              <a:rPr lang="sv-SE" smtClean="0"/>
              <a:pPr/>
              <a:t>‹#›</a:t>
            </a:fld>
            <a:endParaRPr lang="sv-SE" dirty="0"/>
          </a:p>
        </p:txBody>
      </p:sp>
      <p:sp>
        <p:nvSpPr>
          <p:cNvPr id="14" name="Platshållare för text 40">
            <a:extLst>
              <a:ext uri="{FF2B5EF4-FFF2-40B4-BE49-F238E27FC236}">
                <a16:creationId xmlns:a16="http://schemas.microsoft.com/office/drawing/2014/main" id="{C6BBB137-637B-44E0-A390-43941E6BB15A}"/>
              </a:ext>
              <a:ext uri="{C183D7F6-B498-43B3-948B-1728B52AA6E4}">
                <adec:decorative xmlns:adec="http://schemas.microsoft.com/office/drawing/2017/decorative" val="1"/>
              </a:ext>
            </a:extLst>
          </p:cNvPr>
          <p:cNvSpPr>
            <a:spLocks noGrp="1" noChangeAspect="1"/>
          </p:cNvSpPr>
          <p:nvPr>
            <p:ph type="body" sz="quarter" idx="18" hasCustomPrompt="1"/>
          </p:nvPr>
        </p:nvSpPr>
        <p:spPr>
          <a:xfrm>
            <a:off x="417600" y="170475"/>
            <a:ext cx="1018400" cy="482400"/>
          </a:xfrm>
          <a:blipFill>
            <a:blip r:embed="rId2"/>
            <a:stretch>
              <a:fillRect/>
            </a:stretch>
          </a:blipFill>
        </p:spPr>
        <p:txBody>
          <a:bodyPr>
            <a:normAutofit/>
          </a:bodyPr>
          <a:lstStyle>
            <a:lvl1pPr marL="0" indent="0">
              <a:buNone/>
              <a:defRPr sz="200"/>
            </a:lvl1pPr>
          </a:lstStyle>
          <a:p>
            <a:pPr lvl="0"/>
            <a:r>
              <a:rPr lang="sv-SE" dirty="0"/>
              <a:t> </a:t>
            </a:r>
          </a:p>
        </p:txBody>
      </p:sp>
    </p:spTree>
    <p:extLst>
      <p:ext uri="{BB962C8B-B14F-4D97-AF65-F5344CB8AC3E}">
        <p14:creationId xmlns:p14="http://schemas.microsoft.com/office/powerpoint/2010/main" val="3960281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Diagram och text">
    <p:bg>
      <p:bgRef idx="1001">
        <a:schemeClr val="bg2"/>
      </p:bgRef>
    </p:bg>
    <p:spTree>
      <p:nvGrpSpPr>
        <p:cNvPr id="1" name=""/>
        <p:cNvGrpSpPr/>
        <p:nvPr/>
      </p:nvGrpSpPr>
      <p:grpSpPr>
        <a:xfrm>
          <a:off x="0" y="0"/>
          <a:ext cx="0" cy="0"/>
          <a:chOff x="0" y="0"/>
          <a:chExt cx="0" cy="0"/>
        </a:xfrm>
      </p:grpSpPr>
      <p:sp>
        <p:nvSpPr>
          <p:cNvPr id="13" name="Platshållare för text 4">
            <a:extLst>
              <a:ext uri="{FF2B5EF4-FFF2-40B4-BE49-F238E27FC236}">
                <a16:creationId xmlns:a16="http://schemas.microsoft.com/office/drawing/2014/main" id="{17A368FD-97E6-4522-8EDF-73183FB76FA2}"/>
              </a:ext>
              <a:ext uri="{C183D7F6-B498-43B3-948B-1728B52AA6E4}">
                <adec:decorative xmlns:adec="http://schemas.microsoft.com/office/drawing/2017/decorative" val="1"/>
              </a:ext>
            </a:extLst>
          </p:cNvPr>
          <p:cNvSpPr>
            <a:spLocks noGrp="1"/>
          </p:cNvSpPr>
          <p:nvPr>
            <p:ph type="body" sz="quarter" idx="12" hasCustomPrompt="1"/>
          </p:nvPr>
        </p:nvSpPr>
        <p:spPr>
          <a:xfrm>
            <a:off x="1" y="0"/>
            <a:ext cx="12191999" cy="792000"/>
          </a:xfrm>
          <a:solidFill>
            <a:srgbClr val="FFFFFF"/>
          </a:solidFill>
        </p:spPr>
        <p:txBody>
          <a:bodyPr/>
          <a:lstStyle>
            <a:lvl1pPr marL="0" indent="0">
              <a:buNone/>
              <a:defRPr sz="100"/>
            </a:lvl1pPr>
          </a:lstStyle>
          <a:p>
            <a:pPr lvl="0"/>
            <a:r>
              <a:rPr lang="sv-SE" dirty="0"/>
              <a:t> </a:t>
            </a:r>
          </a:p>
        </p:txBody>
      </p:sp>
      <p:sp>
        <p:nvSpPr>
          <p:cNvPr id="11" name="Platshållare för text 40">
            <a:extLst>
              <a:ext uri="{FF2B5EF4-FFF2-40B4-BE49-F238E27FC236}">
                <a16:creationId xmlns:a16="http://schemas.microsoft.com/office/drawing/2014/main" id="{A7A4F1EF-1A3A-4FC3-81BD-A8AFF5049209}"/>
              </a:ext>
              <a:ext uri="{C183D7F6-B498-43B3-948B-1728B52AA6E4}">
                <adec:decorative xmlns:adec="http://schemas.microsoft.com/office/drawing/2017/decorative" val="1"/>
              </a:ext>
            </a:extLst>
          </p:cNvPr>
          <p:cNvSpPr>
            <a:spLocks noGrp="1"/>
          </p:cNvSpPr>
          <p:nvPr>
            <p:ph type="body" sz="quarter" idx="16" hasCustomPrompt="1"/>
          </p:nvPr>
        </p:nvSpPr>
        <p:spPr>
          <a:xfrm>
            <a:off x="11549043" y="334800"/>
            <a:ext cx="7200" cy="280800"/>
          </a:xfrm>
          <a:solidFill>
            <a:schemeClr val="accent1"/>
          </a:solidFill>
          <a:ln>
            <a:noFill/>
          </a:ln>
        </p:spPr>
        <p:txBody>
          <a:bodyPr>
            <a:normAutofit/>
          </a:bodyPr>
          <a:lstStyle>
            <a:lvl1pPr marL="0" indent="0">
              <a:buNone/>
              <a:defRPr sz="200">
                <a:solidFill>
                  <a:schemeClr val="tx2"/>
                </a:solidFill>
              </a:defRPr>
            </a:lvl1pPr>
          </a:lstStyle>
          <a:p>
            <a:pPr lvl="0"/>
            <a:r>
              <a:rPr lang="sv-SE" dirty="0"/>
              <a:t> </a:t>
            </a:r>
          </a:p>
        </p:txBody>
      </p:sp>
      <p:sp>
        <p:nvSpPr>
          <p:cNvPr id="4" name="Rubrik 3">
            <a:extLst>
              <a:ext uri="{FF2B5EF4-FFF2-40B4-BE49-F238E27FC236}">
                <a16:creationId xmlns:a16="http://schemas.microsoft.com/office/drawing/2014/main" id="{5775B5B0-3CFF-42D5-B075-BD20989B8CB6}"/>
              </a:ext>
            </a:extLst>
          </p:cNvPr>
          <p:cNvSpPr>
            <a:spLocks noGrp="1"/>
          </p:cNvSpPr>
          <p:nvPr>
            <p:ph type="title"/>
          </p:nvPr>
        </p:nvSpPr>
        <p:spPr/>
        <p:txBody>
          <a:bodyPr/>
          <a:lstStyle/>
          <a:p>
            <a:r>
              <a:rPr lang="sv-SE"/>
              <a:t>Klicka här för att ändra format</a:t>
            </a:r>
            <a:endParaRPr lang="sv-SE" dirty="0"/>
          </a:p>
        </p:txBody>
      </p:sp>
      <p:sp>
        <p:nvSpPr>
          <p:cNvPr id="25" name="Platshållare för diagram 24">
            <a:extLst>
              <a:ext uri="{FF2B5EF4-FFF2-40B4-BE49-F238E27FC236}">
                <a16:creationId xmlns:a16="http://schemas.microsoft.com/office/drawing/2014/main" id="{0633ED4A-F98D-4F1E-90F5-0F104EB5FF22}"/>
              </a:ext>
            </a:extLst>
          </p:cNvPr>
          <p:cNvSpPr>
            <a:spLocks noGrp="1"/>
          </p:cNvSpPr>
          <p:nvPr>
            <p:ph type="chart" sz="quarter" idx="20"/>
          </p:nvPr>
        </p:nvSpPr>
        <p:spPr>
          <a:xfrm>
            <a:off x="623888" y="2708920"/>
            <a:ext cx="7200304" cy="3752290"/>
          </a:xfrm>
        </p:spPr>
        <p:txBody>
          <a:bodyPr/>
          <a:lstStyle>
            <a:lvl1pPr marL="0" indent="0">
              <a:buNone/>
              <a:defRPr/>
            </a:lvl1pPr>
          </a:lstStyle>
          <a:p>
            <a:r>
              <a:rPr lang="sv-SE"/>
              <a:t>Klicka på ikonen för att lägga till ett diagram</a:t>
            </a:r>
            <a:endParaRPr lang="sv-SE" dirty="0"/>
          </a:p>
        </p:txBody>
      </p:sp>
      <p:sp>
        <p:nvSpPr>
          <p:cNvPr id="3" name="Platshållare för text 2">
            <a:extLst>
              <a:ext uri="{FF2B5EF4-FFF2-40B4-BE49-F238E27FC236}">
                <a16:creationId xmlns:a16="http://schemas.microsoft.com/office/drawing/2014/main" id="{94C4E7BB-44C3-4D3D-8111-4E78FDB12383}"/>
              </a:ext>
            </a:extLst>
          </p:cNvPr>
          <p:cNvSpPr>
            <a:spLocks noGrp="1"/>
          </p:cNvSpPr>
          <p:nvPr>
            <p:ph type="body" sz="quarter" idx="19"/>
          </p:nvPr>
        </p:nvSpPr>
        <p:spPr>
          <a:xfrm>
            <a:off x="8030356" y="2708920"/>
            <a:ext cx="3349694" cy="3752290"/>
          </a:xfrm>
        </p:spPr>
        <p:txBody>
          <a:bodyPr tIns="7200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32" name="Platshållare för datum 31">
            <a:extLst>
              <a:ext uri="{FF2B5EF4-FFF2-40B4-BE49-F238E27FC236}">
                <a16:creationId xmlns:a16="http://schemas.microsoft.com/office/drawing/2014/main" id="{2940C75C-A334-43EB-87B3-1297D79F16CF}"/>
              </a:ext>
            </a:extLst>
          </p:cNvPr>
          <p:cNvSpPr>
            <a:spLocks noGrp="1"/>
          </p:cNvSpPr>
          <p:nvPr>
            <p:ph type="dt" sz="half" idx="21"/>
          </p:nvPr>
        </p:nvSpPr>
        <p:spPr/>
        <p:txBody>
          <a:bodyPr/>
          <a:lstStyle/>
          <a:p>
            <a:fld id="{69EA5E26-8E47-4AF5-8CC5-3EEB111A97EF}" type="datetime1">
              <a:rPr lang="sv-SE" smtClean="0"/>
              <a:t>2024-01-09</a:t>
            </a:fld>
            <a:endParaRPr lang="sv-SE" dirty="0"/>
          </a:p>
        </p:txBody>
      </p:sp>
      <p:sp>
        <p:nvSpPr>
          <p:cNvPr id="12" name="Platshållare för sidfot 31">
            <a:extLst>
              <a:ext uri="{FF2B5EF4-FFF2-40B4-BE49-F238E27FC236}">
                <a16:creationId xmlns:a16="http://schemas.microsoft.com/office/drawing/2014/main" id="{85052181-1AC4-4011-A440-6B0AEBD474D3}"/>
              </a:ext>
            </a:extLst>
          </p:cNvPr>
          <p:cNvSpPr>
            <a:spLocks noGrp="1"/>
          </p:cNvSpPr>
          <p:nvPr>
            <p:ph type="ftr" sz="quarter" idx="22"/>
          </p:nvPr>
        </p:nvSpPr>
        <p:spPr>
          <a:xfrm>
            <a:off x="6140623" y="327804"/>
            <a:ext cx="5355977" cy="364892"/>
          </a:xfrm>
        </p:spPr>
        <p:txBody>
          <a:bodyPr/>
          <a:lstStyle>
            <a:lvl1pPr>
              <a:defRPr>
                <a:solidFill>
                  <a:schemeClr val="tx2"/>
                </a:solidFill>
              </a:defRPr>
            </a:lvl1pPr>
          </a:lstStyle>
          <a:p>
            <a:r>
              <a:rPr lang="en-US"/>
              <a:t>Financiers' Toolbox - Create your own funding strategy</a:t>
            </a:r>
            <a:endParaRPr lang="sv-SE" dirty="0"/>
          </a:p>
        </p:txBody>
      </p:sp>
      <p:sp>
        <p:nvSpPr>
          <p:cNvPr id="15" name="Platshållare för bildnummer 32">
            <a:extLst>
              <a:ext uri="{FF2B5EF4-FFF2-40B4-BE49-F238E27FC236}">
                <a16:creationId xmlns:a16="http://schemas.microsoft.com/office/drawing/2014/main" id="{9449159C-C319-4D07-B0E5-692E03801014}"/>
              </a:ext>
            </a:extLst>
          </p:cNvPr>
          <p:cNvSpPr>
            <a:spLocks noGrp="1"/>
          </p:cNvSpPr>
          <p:nvPr>
            <p:ph type="sldNum" sz="quarter" idx="23"/>
          </p:nvPr>
        </p:nvSpPr>
        <p:spPr>
          <a:xfrm>
            <a:off x="11614763" y="327801"/>
            <a:ext cx="360000" cy="359770"/>
          </a:xfrm>
        </p:spPr>
        <p:txBody>
          <a:bodyPr/>
          <a:lstStyle>
            <a:lvl1pPr>
              <a:defRPr>
                <a:solidFill>
                  <a:schemeClr val="tx2"/>
                </a:solidFill>
              </a:defRPr>
            </a:lvl1pPr>
          </a:lstStyle>
          <a:p>
            <a:fld id="{F4882AB4-7500-4802-830D-10DB75A603ED}" type="slidenum">
              <a:rPr lang="sv-SE" smtClean="0"/>
              <a:pPr/>
              <a:t>‹#›</a:t>
            </a:fld>
            <a:endParaRPr lang="sv-SE" dirty="0"/>
          </a:p>
        </p:txBody>
      </p:sp>
      <p:sp>
        <p:nvSpPr>
          <p:cNvPr id="16" name="Platshållare för text 40">
            <a:extLst>
              <a:ext uri="{FF2B5EF4-FFF2-40B4-BE49-F238E27FC236}">
                <a16:creationId xmlns:a16="http://schemas.microsoft.com/office/drawing/2014/main" id="{38EABB13-410D-4F63-9E4D-254938E9D8EB}"/>
              </a:ext>
              <a:ext uri="{C183D7F6-B498-43B3-948B-1728B52AA6E4}">
                <adec:decorative xmlns:adec="http://schemas.microsoft.com/office/drawing/2017/decorative" val="1"/>
              </a:ext>
            </a:extLst>
          </p:cNvPr>
          <p:cNvSpPr>
            <a:spLocks noGrp="1" noChangeAspect="1"/>
          </p:cNvSpPr>
          <p:nvPr>
            <p:ph type="body" sz="quarter" idx="18" hasCustomPrompt="1"/>
          </p:nvPr>
        </p:nvSpPr>
        <p:spPr>
          <a:xfrm>
            <a:off x="411619" y="168094"/>
            <a:ext cx="1026000" cy="484099"/>
          </a:xfrm>
          <a:blipFill dpi="0" rotWithShape="1">
            <a:blip r:embed="rId2" cstate="hqprint">
              <a:extLst>
                <a:ext uri="{28A0092B-C50C-407E-A947-70E740481C1C}">
                  <a14:useLocalDpi xmlns:a14="http://schemas.microsoft.com/office/drawing/2010/main" val="0"/>
                </a:ext>
              </a:extLst>
            </a:blip>
            <a:srcRect/>
            <a:stretch>
              <a:fillRect/>
            </a:stretch>
          </a:blipFill>
        </p:spPr>
        <p:txBody>
          <a:bodyPr>
            <a:normAutofit/>
          </a:bodyPr>
          <a:lstStyle>
            <a:lvl1pPr marL="0" indent="0">
              <a:buNone/>
              <a:defRPr sz="200"/>
            </a:lvl1pPr>
          </a:lstStyle>
          <a:p>
            <a:pPr lvl="0"/>
            <a:r>
              <a:rPr lang="sv-SE" dirty="0"/>
              <a:t> </a:t>
            </a:r>
          </a:p>
        </p:txBody>
      </p:sp>
    </p:spTree>
    <p:extLst>
      <p:ext uri="{BB962C8B-B14F-4D97-AF65-F5344CB8AC3E}">
        <p14:creationId xmlns:p14="http://schemas.microsoft.com/office/powerpoint/2010/main" val="973043507"/>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agram och två texter">
    <p:bg>
      <p:bgRef idx="1001">
        <a:schemeClr val="bg1"/>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EFD3972-F418-46AC-8EF3-05773F4379F4}"/>
              </a:ext>
            </a:extLst>
          </p:cNvPr>
          <p:cNvSpPr>
            <a:spLocks noGrp="1"/>
          </p:cNvSpPr>
          <p:nvPr>
            <p:ph type="title"/>
          </p:nvPr>
        </p:nvSpPr>
        <p:spPr/>
        <p:txBody>
          <a:bodyPr/>
          <a:lstStyle/>
          <a:p>
            <a:r>
              <a:rPr lang="sv-SE"/>
              <a:t>Klicka här för att ändra format</a:t>
            </a:r>
          </a:p>
        </p:txBody>
      </p:sp>
      <p:sp>
        <p:nvSpPr>
          <p:cNvPr id="14" name="Platshållare för text 2">
            <a:extLst>
              <a:ext uri="{FF2B5EF4-FFF2-40B4-BE49-F238E27FC236}">
                <a16:creationId xmlns:a16="http://schemas.microsoft.com/office/drawing/2014/main" id="{5EB124FF-43CB-4D2F-814C-F71C67315F30}"/>
              </a:ext>
            </a:extLst>
          </p:cNvPr>
          <p:cNvSpPr>
            <a:spLocks noGrp="1"/>
          </p:cNvSpPr>
          <p:nvPr>
            <p:ph type="body" sz="quarter" idx="24"/>
          </p:nvPr>
        </p:nvSpPr>
        <p:spPr>
          <a:xfrm>
            <a:off x="811950" y="2604976"/>
            <a:ext cx="1416450" cy="1864463"/>
          </a:xfrm>
        </p:spPr>
        <p:txBody>
          <a:bodyPr tIns="216000"/>
          <a:lstStyle>
            <a:lvl1pPr marL="0" indent="0">
              <a:buNone/>
              <a:defRPr sz="1100"/>
            </a:lvl1pPr>
          </a:lstStyle>
          <a:p>
            <a:pPr lvl="0"/>
            <a:r>
              <a:rPr lang="sv-SE"/>
              <a:t>Redigera format för bakgrundstext</a:t>
            </a:r>
          </a:p>
        </p:txBody>
      </p:sp>
      <p:sp>
        <p:nvSpPr>
          <p:cNvPr id="25" name="Platshållare för diagram 24">
            <a:extLst>
              <a:ext uri="{FF2B5EF4-FFF2-40B4-BE49-F238E27FC236}">
                <a16:creationId xmlns:a16="http://schemas.microsoft.com/office/drawing/2014/main" id="{0633ED4A-F98D-4F1E-90F5-0F104EB5FF22}"/>
              </a:ext>
            </a:extLst>
          </p:cNvPr>
          <p:cNvSpPr>
            <a:spLocks noGrp="1"/>
          </p:cNvSpPr>
          <p:nvPr>
            <p:ph type="chart" sz="quarter" idx="20"/>
          </p:nvPr>
        </p:nvSpPr>
        <p:spPr>
          <a:xfrm>
            <a:off x="2279984" y="2564904"/>
            <a:ext cx="3672000" cy="3888024"/>
          </a:xfrm>
        </p:spPr>
        <p:txBody>
          <a:bodyPr/>
          <a:lstStyle>
            <a:lvl1pPr marL="0" indent="0">
              <a:buNone/>
              <a:defRPr/>
            </a:lvl1pPr>
          </a:lstStyle>
          <a:p>
            <a:r>
              <a:rPr lang="sv-SE"/>
              <a:t>Klicka på ikonen för att lägga till ett diagram</a:t>
            </a:r>
            <a:endParaRPr lang="sv-SE" dirty="0"/>
          </a:p>
        </p:txBody>
      </p:sp>
      <p:sp>
        <p:nvSpPr>
          <p:cNvPr id="3" name="Platshållare för text 2">
            <a:extLst>
              <a:ext uri="{FF2B5EF4-FFF2-40B4-BE49-F238E27FC236}">
                <a16:creationId xmlns:a16="http://schemas.microsoft.com/office/drawing/2014/main" id="{94C4E7BB-44C3-4D3D-8111-4E78FDB12383}"/>
              </a:ext>
            </a:extLst>
          </p:cNvPr>
          <p:cNvSpPr>
            <a:spLocks noGrp="1"/>
          </p:cNvSpPr>
          <p:nvPr>
            <p:ph type="body" sz="quarter" idx="19"/>
          </p:nvPr>
        </p:nvSpPr>
        <p:spPr>
          <a:xfrm>
            <a:off x="6346708" y="2604976"/>
            <a:ext cx="5033342" cy="3829162"/>
          </a:xfrm>
        </p:spPr>
        <p:txBody>
          <a:bodyPr tIns="180000"/>
          <a:lstStyle>
            <a:lvl1pPr>
              <a:defRPr lang="sv-SE" sz="2400" kern="1200" dirty="0">
                <a:solidFill>
                  <a:schemeClr val="tx1"/>
                </a:solidFill>
                <a:latin typeface="+mn-lt"/>
                <a:ea typeface="+mn-ea"/>
                <a:cs typeface="+mn-cs"/>
              </a:defRPr>
            </a:lvl1pPr>
            <a:lvl2pPr>
              <a:defRPr/>
            </a:lvl2pPr>
            <a:lvl3pPr>
              <a:defRPr/>
            </a:lvl3pPr>
            <a:lvl4pPr>
              <a:defRPr/>
            </a:lvl4pPr>
            <a:lvl5pPr>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12" name="Platshållare för datum 11">
            <a:extLst>
              <a:ext uri="{FF2B5EF4-FFF2-40B4-BE49-F238E27FC236}">
                <a16:creationId xmlns:a16="http://schemas.microsoft.com/office/drawing/2014/main" id="{2FFBA7DB-4E2C-44CE-8347-2A8444D7DDE8}"/>
              </a:ext>
            </a:extLst>
          </p:cNvPr>
          <p:cNvSpPr>
            <a:spLocks noGrp="1"/>
          </p:cNvSpPr>
          <p:nvPr>
            <p:ph type="dt" sz="half" idx="25"/>
          </p:nvPr>
        </p:nvSpPr>
        <p:spPr/>
        <p:txBody>
          <a:bodyPr/>
          <a:lstStyle/>
          <a:p>
            <a:fld id="{7F763F27-ECBA-422A-AE65-173B1CB4CED3}" type="datetime1">
              <a:rPr lang="sv-SE" smtClean="0"/>
              <a:t>2024-01-09</a:t>
            </a:fld>
            <a:endParaRPr lang="sv-SE" dirty="0"/>
          </a:p>
        </p:txBody>
      </p:sp>
      <p:sp>
        <p:nvSpPr>
          <p:cNvPr id="13" name="Platshållare för sidfot 12">
            <a:extLst>
              <a:ext uri="{FF2B5EF4-FFF2-40B4-BE49-F238E27FC236}">
                <a16:creationId xmlns:a16="http://schemas.microsoft.com/office/drawing/2014/main" id="{88601185-50D8-4D84-8646-4FB04152F5A3}"/>
              </a:ext>
            </a:extLst>
          </p:cNvPr>
          <p:cNvSpPr>
            <a:spLocks noGrp="1"/>
          </p:cNvSpPr>
          <p:nvPr>
            <p:ph type="ftr" sz="quarter" idx="26"/>
          </p:nvPr>
        </p:nvSpPr>
        <p:spPr/>
        <p:txBody>
          <a:bodyPr/>
          <a:lstStyle/>
          <a:p>
            <a:r>
              <a:rPr lang="en-US"/>
              <a:t>Financiers' Toolbox - Create your own funding strategy</a:t>
            </a:r>
            <a:endParaRPr lang="sv-SE" dirty="0"/>
          </a:p>
        </p:txBody>
      </p:sp>
      <p:sp>
        <p:nvSpPr>
          <p:cNvPr id="17" name="Platshållare för bildnummer 16">
            <a:extLst>
              <a:ext uri="{FF2B5EF4-FFF2-40B4-BE49-F238E27FC236}">
                <a16:creationId xmlns:a16="http://schemas.microsoft.com/office/drawing/2014/main" id="{1D0971C0-62A4-47C9-A796-765330262B4C}"/>
              </a:ext>
            </a:extLst>
          </p:cNvPr>
          <p:cNvSpPr>
            <a:spLocks noGrp="1"/>
          </p:cNvSpPr>
          <p:nvPr>
            <p:ph type="sldNum" sz="quarter" idx="27"/>
          </p:nvPr>
        </p:nvSpPr>
        <p:spPr/>
        <p:txBody>
          <a:bodyPr/>
          <a:lstStyle/>
          <a:p>
            <a:fld id="{F4882AB4-7500-4802-830D-10DB75A603ED}" type="slidenum">
              <a:rPr lang="sv-SE" smtClean="0"/>
              <a:pPr/>
              <a:t>‹#›</a:t>
            </a:fld>
            <a:endParaRPr lang="sv-SE" dirty="0"/>
          </a:p>
        </p:txBody>
      </p:sp>
    </p:spTree>
    <p:extLst>
      <p:ext uri="{BB962C8B-B14F-4D97-AF65-F5344CB8AC3E}">
        <p14:creationId xmlns:p14="http://schemas.microsoft.com/office/powerpoint/2010/main" val="4105266758"/>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828705CA-98DF-47FB-A848-236AF35955B9}"/>
              </a:ext>
            </a:extLst>
          </p:cNvPr>
          <p:cNvSpPr>
            <a:spLocks noGrp="1"/>
          </p:cNvSpPr>
          <p:nvPr>
            <p:ph type="title"/>
          </p:nvPr>
        </p:nvSpPr>
        <p:spPr/>
        <p:txBody>
          <a:bodyPr/>
          <a:lstStyle/>
          <a:p>
            <a:r>
              <a:rPr lang="sv-SE"/>
              <a:t>Klicka här för att ändra format</a:t>
            </a:r>
          </a:p>
        </p:txBody>
      </p:sp>
      <p:sp>
        <p:nvSpPr>
          <p:cNvPr id="14" name="Platshållare för datum 13">
            <a:extLst>
              <a:ext uri="{FF2B5EF4-FFF2-40B4-BE49-F238E27FC236}">
                <a16:creationId xmlns:a16="http://schemas.microsoft.com/office/drawing/2014/main" id="{86B3B39A-1BF0-4005-A996-09FCB9B6AEBC}"/>
              </a:ext>
            </a:extLst>
          </p:cNvPr>
          <p:cNvSpPr>
            <a:spLocks noGrp="1"/>
          </p:cNvSpPr>
          <p:nvPr>
            <p:ph type="dt" sz="half" idx="10"/>
          </p:nvPr>
        </p:nvSpPr>
        <p:spPr/>
        <p:txBody>
          <a:bodyPr/>
          <a:lstStyle/>
          <a:p>
            <a:fld id="{0348C63E-FB90-41D4-8082-8E91D529B7D2}" type="datetime1">
              <a:rPr lang="sv-SE" smtClean="0"/>
              <a:t>2024-01-09</a:t>
            </a:fld>
            <a:endParaRPr lang="sv-SE" dirty="0"/>
          </a:p>
        </p:txBody>
      </p:sp>
      <p:sp>
        <p:nvSpPr>
          <p:cNvPr id="15" name="Platshållare för sidfot 14">
            <a:extLst>
              <a:ext uri="{FF2B5EF4-FFF2-40B4-BE49-F238E27FC236}">
                <a16:creationId xmlns:a16="http://schemas.microsoft.com/office/drawing/2014/main" id="{8016C9BF-0858-4DC1-A79D-620E6294FE1E}"/>
              </a:ext>
            </a:extLst>
          </p:cNvPr>
          <p:cNvSpPr>
            <a:spLocks noGrp="1"/>
          </p:cNvSpPr>
          <p:nvPr>
            <p:ph type="ftr" sz="quarter" idx="11"/>
          </p:nvPr>
        </p:nvSpPr>
        <p:spPr/>
        <p:txBody>
          <a:bodyPr/>
          <a:lstStyle/>
          <a:p>
            <a:r>
              <a:rPr lang="en-US"/>
              <a:t>Financiers' Toolbox - Create your own funding strategy</a:t>
            </a:r>
            <a:endParaRPr lang="sv-SE" dirty="0"/>
          </a:p>
        </p:txBody>
      </p:sp>
      <p:sp>
        <p:nvSpPr>
          <p:cNvPr id="16" name="Platshållare för bildnummer 15">
            <a:extLst>
              <a:ext uri="{FF2B5EF4-FFF2-40B4-BE49-F238E27FC236}">
                <a16:creationId xmlns:a16="http://schemas.microsoft.com/office/drawing/2014/main" id="{47D5F2F6-7B3E-44A9-A52C-0FF9A29D8139}"/>
              </a:ext>
            </a:extLst>
          </p:cNvPr>
          <p:cNvSpPr>
            <a:spLocks noGrp="1"/>
          </p:cNvSpPr>
          <p:nvPr>
            <p:ph type="sldNum" sz="quarter" idx="12"/>
          </p:nvPr>
        </p:nvSpPr>
        <p:spPr/>
        <p:txBody>
          <a:bodyPr/>
          <a:lstStyle/>
          <a:p>
            <a:fld id="{F4882AB4-7500-4802-830D-10DB75A603ED}" type="slidenum">
              <a:rPr lang="sv-SE" smtClean="0"/>
              <a:pPr/>
              <a:t>‹#›</a:t>
            </a:fld>
            <a:endParaRPr lang="sv-SE" dirty="0"/>
          </a:p>
        </p:txBody>
      </p:sp>
    </p:spTree>
    <p:extLst>
      <p:ext uri="{BB962C8B-B14F-4D97-AF65-F5344CB8AC3E}">
        <p14:creationId xmlns:p14="http://schemas.microsoft.com/office/powerpoint/2010/main" val="13064323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om">
    <p:spTree>
      <p:nvGrpSpPr>
        <p:cNvPr id="1" name=""/>
        <p:cNvGrpSpPr/>
        <p:nvPr/>
      </p:nvGrpSpPr>
      <p:grpSpPr>
        <a:xfrm>
          <a:off x="0" y="0"/>
          <a:ext cx="0" cy="0"/>
          <a:chOff x="0" y="0"/>
          <a:chExt cx="0" cy="0"/>
        </a:xfrm>
      </p:grpSpPr>
      <p:sp>
        <p:nvSpPr>
          <p:cNvPr id="20" name="Platshållare för datum 19">
            <a:extLst>
              <a:ext uri="{FF2B5EF4-FFF2-40B4-BE49-F238E27FC236}">
                <a16:creationId xmlns:a16="http://schemas.microsoft.com/office/drawing/2014/main" id="{9C750CFD-4DB1-48F5-A16B-31F228AA4234}"/>
              </a:ext>
            </a:extLst>
          </p:cNvPr>
          <p:cNvSpPr>
            <a:spLocks noGrp="1"/>
          </p:cNvSpPr>
          <p:nvPr>
            <p:ph type="dt" sz="half" idx="10"/>
          </p:nvPr>
        </p:nvSpPr>
        <p:spPr/>
        <p:txBody>
          <a:bodyPr/>
          <a:lstStyle/>
          <a:p>
            <a:fld id="{4CC6D715-DF9F-447A-8ACA-C3BF5F3E173C}" type="datetime1">
              <a:rPr lang="sv-SE" smtClean="0"/>
              <a:t>2024-01-09</a:t>
            </a:fld>
            <a:endParaRPr lang="sv-SE" dirty="0"/>
          </a:p>
        </p:txBody>
      </p:sp>
      <p:sp>
        <p:nvSpPr>
          <p:cNvPr id="21" name="Platshållare för sidfot 20">
            <a:extLst>
              <a:ext uri="{FF2B5EF4-FFF2-40B4-BE49-F238E27FC236}">
                <a16:creationId xmlns:a16="http://schemas.microsoft.com/office/drawing/2014/main" id="{16A09724-5177-4BCB-80EE-4362FB8E01FB}"/>
              </a:ext>
            </a:extLst>
          </p:cNvPr>
          <p:cNvSpPr>
            <a:spLocks noGrp="1"/>
          </p:cNvSpPr>
          <p:nvPr>
            <p:ph type="ftr" sz="quarter" idx="11"/>
          </p:nvPr>
        </p:nvSpPr>
        <p:spPr/>
        <p:txBody>
          <a:bodyPr/>
          <a:lstStyle/>
          <a:p>
            <a:r>
              <a:rPr lang="en-US"/>
              <a:t>Financiers' Toolbox - Create your own funding strategy</a:t>
            </a:r>
            <a:endParaRPr lang="sv-SE" dirty="0"/>
          </a:p>
        </p:txBody>
      </p:sp>
      <p:sp>
        <p:nvSpPr>
          <p:cNvPr id="22" name="Platshållare för bildnummer 21">
            <a:extLst>
              <a:ext uri="{FF2B5EF4-FFF2-40B4-BE49-F238E27FC236}">
                <a16:creationId xmlns:a16="http://schemas.microsoft.com/office/drawing/2014/main" id="{ACE602F0-ADF3-4EF5-857D-9F3DE06E4CD1}"/>
              </a:ext>
            </a:extLst>
          </p:cNvPr>
          <p:cNvSpPr>
            <a:spLocks noGrp="1"/>
          </p:cNvSpPr>
          <p:nvPr>
            <p:ph type="sldNum" sz="quarter" idx="12"/>
          </p:nvPr>
        </p:nvSpPr>
        <p:spPr/>
        <p:txBody>
          <a:bodyPr/>
          <a:lstStyle/>
          <a:p>
            <a:fld id="{F4882AB4-7500-4802-830D-10DB75A603ED}" type="slidenum">
              <a:rPr lang="sv-SE" smtClean="0"/>
              <a:pPr/>
              <a:t>‹#›</a:t>
            </a:fld>
            <a:endParaRPr lang="sv-SE" dirty="0"/>
          </a:p>
        </p:txBody>
      </p:sp>
    </p:spTree>
    <p:extLst>
      <p:ext uri="{BB962C8B-B14F-4D97-AF65-F5344CB8AC3E}">
        <p14:creationId xmlns:p14="http://schemas.microsoft.com/office/powerpoint/2010/main" val="27335284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1"/>
            <a:ext cx="2743200" cy="365125"/>
          </a:xfrm>
          <a:prstGeom prst="rect">
            <a:avLst/>
          </a:prstGeom>
        </p:spPr>
        <p:txBody>
          <a:bodyPr/>
          <a:lstStyle/>
          <a:p>
            <a:fld id="{E93A3AD1-F10E-49EC-9652-D642DA9078F6}" type="datetime1">
              <a:rPr lang="sv-SE" smtClean="0"/>
              <a:t>2024-01-09</a:t>
            </a:fld>
            <a:endParaRPr lang="sv-SE"/>
          </a:p>
        </p:txBody>
      </p:sp>
      <p:sp>
        <p:nvSpPr>
          <p:cNvPr id="3" name="Footer Placeholder 2"/>
          <p:cNvSpPr>
            <a:spLocks noGrp="1"/>
          </p:cNvSpPr>
          <p:nvPr>
            <p:ph type="ftr" sz="quarter" idx="11"/>
          </p:nvPr>
        </p:nvSpPr>
        <p:spPr>
          <a:xfrm>
            <a:off x="4038600" y="6356351"/>
            <a:ext cx="4114800" cy="365125"/>
          </a:xfrm>
          <a:prstGeom prst="rect">
            <a:avLst/>
          </a:prstGeom>
        </p:spPr>
        <p:txBody>
          <a:bodyPr/>
          <a:lstStyle/>
          <a:p>
            <a:r>
              <a:rPr lang="en-US"/>
              <a:t>Financiers' Toolbox - Create your own funding strategy</a:t>
            </a:r>
            <a:endParaRPr lang="sv-SE"/>
          </a:p>
        </p:txBody>
      </p:sp>
      <p:sp>
        <p:nvSpPr>
          <p:cNvPr id="4" name="Slide Number Placeholder 3"/>
          <p:cNvSpPr>
            <a:spLocks noGrp="1"/>
          </p:cNvSpPr>
          <p:nvPr>
            <p:ph type="sldNum" sz="quarter" idx="12"/>
          </p:nvPr>
        </p:nvSpPr>
        <p:spPr>
          <a:xfrm>
            <a:off x="8610600" y="6356351"/>
            <a:ext cx="2743200" cy="365125"/>
          </a:xfrm>
          <a:prstGeom prst="rect">
            <a:avLst/>
          </a:prstGeom>
        </p:spPr>
        <p:txBody>
          <a:bodyPr/>
          <a:lstStyle/>
          <a:p>
            <a:fld id="{ED6DE4E2-3E71-49FC-8175-B91B9073F9F4}" type="slidenum">
              <a:rPr lang="sv-SE" smtClean="0"/>
              <a:t>‹#›</a:t>
            </a:fld>
            <a:endParaRPr lang="sv-SE"/>
          </a:p>
        </p:txBody>
      </p:sp>
    </p:spTree>
    <p:extLst>
      <p:ext uri="{BB962C8B-B14F-4D97-AF65-F5344CB8AC3E}">
        <p14:creationId xmlns:p14="http://schemas.microsoft.com/office/powerpoint/2010/main" val="41816273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
        <p:nvSpPr>
          <p:cNvPr id="5" name="Platshållare för text 7"/>
          <p:cNvSpPr>
            <a:spLocks noGrp="1"/>
          </p:cNvSpPr>
          <p:nvPr>
            <p:ph type="body" sz="quarter" idx="11"/>
          </p:nvPr>
        </p:nvSpPr>
        <p:spPr>
          <a:xfrm>
            <a:off x="916800" y="6408373"/>
            <a:ext cx="9211648" cy="381000"/>
          </a:xfrm>
          <a:prstGeom prst="rect">
            <a:avLst/>
          </a:prstGeom>
        </p:spPr>
        <p:txBody>
          <a:bodyPr vert="horz" lIns="0" tIns="0" rIns="0" bIns="0"/>
          <a:lstStyle>
            <a:lvl1pPr marL="0" marR="0" indent="0" algn="l" defTabSz="609585" rtl="0" eaLnBrk="1" fontAlgn="auto" latinLnBrk="0" hangingPunct="1">
              <a:lnSpc>
                <a:spcPct val="100000"/>
              </a:lnSpc>
              <a:spcBef>
                <a:spcPct val="0"/>
              </a:spcBef>
              <a:spcAft>
                <a:spcPts val="0"/>
              </a:spcAft>
              <a:buClrTx/>
              <a:buSzTx/>
              <a:buFontTx/>
              <a:buNone/>
              <a:tabLst/>
              <a:defRPr kumimoji="0" lang="sv-SE" sz="1067" b="0" i="0" u="none" strike="noStrike" kern="0" cap="all" spc="173" normalizeH="0" baseline="0" noProof="0">
                <a:ln>
                  <a:noFill/>
                </a:ln>
                <a:solidFill>
                  <a:srgbClr val="000000"/>
                </a:solidFill>
                <a:effectLst/>
                <a:uLnTx/>
                <a:uFillTx/>
                <a:latin typeface="Arial"/>
                <a:cs typeface="Arial"/>
              </a:defRPr>
            </a:lvl1pPr>
            <a:lvl2pPr marL="0" indent="0">
              <a:lnSpc>
                <a:spcPct val="100000"/>
              </a:lnSpc>
              <a:spcBef>
                <a:spcPts val="0"/>
              </a:spcBef>
              <a:spcAft>
                <a:spcPts val="0"/>
              </a:spcAft>
              <a:buFontTx/>
              <a:buNone/>
              <a:defRPr sz="1067" b="0" i="0" u="none" kern="0" cap="all" spc="173" normalizeH="0" baseline="0">
                <a:latin typeface="Arial"/>
              </a:defRPr>
            </a:lvl2pPr>
            <a:lvl3pPr marL="0" indent="0">
              <a:lnSpc>
                <a:spcPct val="100000"/>
              </a:lnSpc>
              <a:spcBef>
                <a:spcPts val="0"/>
              </a:spcBef>
              <a:spcAft>
                <a:spcPts val="0"/>
              </a:spcAft>
              <a:buFontTx/>
              <a:buNone/>
              <a:defRPr sz="1067" b="0" i="0" u="none" kern="0" cap="all" spc="173" normalizeH="0" baseline="0">
                <a:latin typeface="Arial"/>
              </a:defRPr>
            </a:lvl3pPr>
            <a:lvl4pPr marL="0" indent="0">
              <a:lnSpc>
                <a:spcPct val="100000"/>
              </a:lnSpc>
              <a:spcBef>
                <a:spcPts val="0"/>
              </a:spcBef>
              <a:spcAft>
                <a:spcPts val="0"/>
              </a:spcAft>
              <a:buFontTx/>
              <a:buNone/>
              <a:defRPr sz="1067" b="0" i="0" u="none" kern="0" cap="all" spc="173" normalizeH="0" baseline="0">
                <a:latin typeface="Arial"/>
              </a:defRPr>
            </a:lvl4pPr>
            <a:lvl5pPr marL="0" indent="0">
              <a:lnSpc>
                <a:spcPct val="100000"/>
              </a:lnSpc>
              <a:spcBef>
                <a:spcPts val="0"/>
              </a:spcBef>
              <a:spcAft>
                <a:spcPts val="0"/>
              </a:spcAft>
              <a:buFontTx/>
              <a:buNone/>
              <a:defRPr sz="1067" b="0" i="0" u="none" kern="0" cap="all" spc="173" normalizeH="0" baseline="0">
                <a:latin typeface="Arial"/>
              </a:defRPr>
            </a:lvl5pPr>
          </a:lstStyle>
          <a:p>
            <a:pPr lvl="0"/>
            <a:r>
              <a:rPr lang="sv-SE" noProof="0"/>
              <a:t>Klicka här för att ändra format på bakgrundstexten</a:t>
            </a:r>
          </a:p>
        </p:txBody>
      </p:sp>
    </p:spTree>
    <p:extLst>
      <p:ext uri="{BB962C8B-B14F-4D97-AF65-F5344CB8AC3E}">
        <p14:creationId xmlns:p14="http://schemas.microsoft.com/office/powerpoint/2010/main" val="1028798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513C94D0-13EF-45FC-9070-0F1A86AA9A1D}"/>
              </a:ext>
            </a:extLst>
          </p:cNvPr>
          <p:cNvSpPr>
            <a:spLocks noGrp="1"/>
          </p:cNvSpPr>
          <p:nvPr>
            <p:ph type="title"/>
          </p:nvPr>
        </p:nvSpPr>
        <p:spPr/>
        <p:txBody>
          <a:bodyPr/>
          <a:lstStyle/>
          <a:p>
            <a:r>
              <a:rPr lang="sv-SE"/>
              <a:t>Klicka här för att ändra format</a:t>
            </a:r>
            <a:endParaRPr lang="sv-SE" dirty="0"/>
          </a:p>
        </p:txBody>
      </p:sp>
      <p:sp>
        <p:nvSpPr>
          <p:cNvPr id="8" name="Platshållare för innehåll 2">
            <a:extLst>
              <a:ext uri="{FF2B5EF4-FFF2-40B4-BE49-F238E27FC236}">
                <a16:creationId xmlns:a16="http://schemas.microsoft.com/office/drawing/2014/main" id="{3EB02BF5-84BA-4A3E-95B2-9A8D968EC150}"/>
              </a:ext>
            </a:extLst>
          </p:cNvPr>
          <p:cNvSpPr>
            <a:spLocks noGrp="1"/>
          </p:cNvSpPr>
          <p:nvPr>
            <p:ph sz="half" idx="13"/>
          </p:nvPr>
        </p:nvSpPr>
        <p:spPr>
          <a:xfrm>
            <a:off x="828000" y="2636912"/>
            <a:ext cx="10573200" cy="360000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31" name="Platshållare för datum 30">
            <a:extLst>
              <a:ext uri="{FF2B5EF4-FFF2-40B4-BE49-F238E27FC236}">
                <a16:creationId xmlns:a16="http://schemas.microsoft.com/office/drawing/2014/main" id="{22EF22BD-3C30-428C-A263-52231CF4CCC1}"/>
              </a:ext>
            </a:extLst>
          </p:cNvPr>
          <p:cNvSpPr>
            <a:spLocks noGrp="1"/>
          </p:cNvSpPr>
          <p:nvPr>
            <p:ph type="dt" sz="half" idx="10"/>
          </p:nvPr>
        </p:nvSpPr>
        <p:spPr/>
        <p:txBody>
          <a:bodyPr/>
          <a:lstStyle/>
          <a:p>
            <a:fld id="{1C06E951-59A7-4CA9-89F3-E61B112909F9}" type="datetime1">
              <a:rPr lang="sv-SE" smtClean="0"/>
              <a:t>2024-01-09</a:t>
            </a:fld>
            <a:endParaRPr lang="sv-SE" dirty="0"/>
          </a:p>
        </p:txBody>
      </p:sp>
      <p:sp>
        <p:nvSpPr>
          <p:cNvPr id="32" name="Platshållare för sidfot 31">
            <a:extLst>
              <a:ext uri="{FF2B5EF4-FFF2-40B4-BE49-F238E27FC236}">
                <a16:creationId xmlns:a16="http://schemas.microsoft.com/office/drawing/2014/main" id="{6B9D0581-8355-4EF8-BFAD-60F8669CAD3E}"/>
              </a:ext>
            </a:extLst>
          </p:cNvPr>
          <p:cNvSpPr>
            <a:spLocks noGrp="1"/>
          </p:cNvSpPr>
          <p:nvPr>
            <p:ph type="ftr" sz="quarter" idx="11"/>
          </p:nvPr>
        </p:nvSpPr>
        <p:spPr/>
        <p:txBody>
          <a:bodyPr/>
          <a:lstStyle/>
          <a:p>
            <a:r>
              <a:rPr lang="en-US"/>
              <a:t>Financiers' Toolbox - Create your own funding strategy</a:t>
            </a:r>
            <a:endParaRPr lang="sv-SE" dirty="0"/>
          </a:p>
        </p:txBody>
      </p:sp>
      <p:sp>
        <p:nvSpPr>
          <p:cNvPr id="33" name="Platshållare för bildnummer 32">
            <a:extLst>
              <a:ext uri="{FF2B5EF4-FFF2-40B4-BE49-F238E27FC236}">
                <a16:creationId xmlns:a16="http://schemas.microsoft.com/office/drawing/2014/main" id="{8087AF96-3F3F-4A64-A809-B10F55614F0A}"/>
              </a:ext>
            </a:extLst>
          </p:cNvPr>
          <p:cNvSpPr>
            <a:spLocks noGrp="1"/>
          </p:cNvSpPr>
          <p:nvPr>
            <p:ph type="sldNum" sz="quarter" idx="12"/>
          </p:nvPr>
        </p:nvSpPr>
        <p:spPr/>
        <p:txBody>
          <a:bodyPr/>
          <a:lstStyle/>
          <a:p>
            <a:fld id="{F4882AB4-7500-4802-830D-10DB75A603ED}" type="slidenum">
              <a:rPr lang="sv-SE" smtClean="0"/>
              <a:pPr/>
              <a:t>‹#›</a:t>
            </a:fld>
            <a:endParaRPr lang="sv-SE" dirty="0"/>
          </a:p>
        </p:txBody>
      </p:sp>
    </p:spTree>
    <p:extLst>
      <p:ext uri="{BB962C8B-B14F-4D97-AF65-F5344CB8AC3E}">
        <p14:creationId xmlns:p14="http://schemas.microsoft.com/office/powerpoint/2010/main" val="2484645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vsnittsrubrik">
    <p:spTree>
      <p:nvGrpSpPr>
        <p:cNvPr id="1" name=""/>
        <p:cNvGrpSpPr/>
        <p:nvPr/>
      </p:nvGrpSpPr>
      <p:grpSpPr>
        <a:xfrm>
          <a:off x="0" y="0"/>
          <a:ext cx="0" cy="0"/>
          <a:chOff x="0" y="0"/>
          <a:chExt cx="0" cy="0"/>
        </a:xfrm>
      </p:grpSpPr>
      <p:sp>
        <p:nvSpPr>
          <p:cNvPr id="26" name="Rubrik 1">
            <a:extLst>
              <a:ext uri="{FF2B5EF4-FFF2-40B4-BE49-F238E27FC236}">
                <a16:creationId xmlns:a16="http://schemas.microsoft.com/office/drawing/2014/main" id="{62ED0079-C5E8-4091-9343-2668304E3D7E}"/>
              </a:ext>
            </a:extLst>
          </p:cNvPr>
          <p:cNvSpPr>
            <a:spLocks noGrp="1"/>
          </p:cNvSpPr>
          <p:nvPr>
            <p:ph type="ctrTitle"/>
          </p:nvPr>
        </p:nvSpPr>
        <p:spPr>
          <a:xfrm>
            <a:off x="2592000" y="1548000"/>
            <a:ext cx="6408000" cy="1160920"/>
          </a:xfrm>
        </p:spPr>
        <p:txBody>
          <a:bodyPr anchor="t">
            <a:normAutofit/>
          </a:bodyPr>
          <a:lstStyle>
            <a:lvl1pPr algn="l">
              <a:lnSpc>
                <a:spcPct val="86000"/>
              </a:lnSpc>
              <a:defRPr sz="3600">
                <a:solidFill>
                  <a:schemeClr val="accent1"/>
                </a:solidFill>
              </a:defRPr>
            </a:lvl1pPr>
          </a:lstStyle>
          <a:p>
            <a:r>
              <a:rPr lang="sv-SE"/>
              <a:t>Klicka här för att ändra format</a:t>
            </a:r>
            <a:endParaRPr lang="sv-SE" dirty="0"/>
          </a:p>
        </p:txBody>
      </p:sp>
      <p:sp>
        <p:nvSpPr>
          <p:cNvPr id="27" name="Underrubrik 2">
            <a:extLst>
              <a:ext uri="{FF2B5EF4-FFF2-40B4-BE49-F238E27FC236}">
                <a16:creationId xmlns:a16="http://schemas.microsoft.com/office/drawing/2014/main" id="{58A91481-FA73-4F1A-947C-55AE830763AE}"/>
              </a:ext>
            </a:extLst>
          </p:cNvPr>
          <p:cNvSpPr>
            <a:spLocks noGrp="1"/>
          </p:cNvSpPr>
          <p:nvPr>
            <p:ph type="subTitle" idx="1"/>
          </p:nvPr>
        </p:nvSpPr>
        <p:spPr>
          <a:xfrm>
            <a:off x="2592000" y="2808000"/>
            <a:ext cx="6408000" cy="1440160"/>
          </a:xfrm>
        </p:spPr>
        <p:txBody>
          <a:bodyPr>
            <a:normAutofit/>
          </a:bodyPr>
          <a:lstStyle>
            <a:lvl1pPr marL="0" indent="0" algn="l">
              <a:lnSpc>
                <a:spcPct val="92000"/>
              </a:lnSpc>
              <a:spcBef>
                <a:spcPts val="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om du vill redigera mall för underrubrikformat</a:t>
            </a:r>
            <a:endParaRPr lang="sv-SE" dirty="0"/>
          </a:p>
        </p:txBody>
      </p:sp>
      <p:sp>
        <p:nvSpPr>
          <p:cNvPr id="28" name="Platshållare för datum 27">
            <a:extLst>
              <a:ext uri="{FF2B5EF4-FFF2-40B4-BE49-F238E27FC236}">
                <a16:creationId xmlns:a16="http://schemas.microsoft.com/office/drawing/2014/main" id="{E74008CB-0288-41D5-A7EC-8631DCF0851A}"/>
              </a:ext>
            </a:extLst>
          </p:cNvPr>
          <p:cNvSpPr>
            <a:spLocks noGrp="1"/>
          </p:cNvSpPr>
          <p:nvPr>
            <p:ph type="dt" sz="half" idx="10"/>
          </p:nvPr>
        </p:nvSpPr>
        <p:spPr/>
        <p:txBody>
          <a:bodyPr/>
          <a:lstStyle/>
          <a:p>
            <a:fld id="{0710487B-DA57-4FD5-807F-1713C2619408}" type="datetime1">
              <a:rPr lang="sv-SE" smtClean="0"/>
              <a:t>2024-01-09</a:t>
            </a:fld>
            <a:endParaRPr lang="sv-SE" dirty="0"/>
          </a:p>
        </p:txBody>
      </p:sp>
      <p:sp>
        <p:nvSpPr>
          <p:cNvPr id="29" name="Platshållare för sidfot 28">
            <a:extLst>
              <a:ext uri="{FF2B5EF4-FFF2-40B4-BE49-F238E27FC236}">
                <a16:creationId xmlns:a16="http://schemas.microsoft.com/office/drawing/2014/main" id="{70B98283-B47E-45CF-983C-BC7C7BA71113}"/>
              </a:ext>
            </a:extLst>
          </p:cNvPr>
          <p:cNvSpPr>
            <a:spLocks noGrp="1"/>
          </p:cNvSpPr>
          <p:nvPr>
            <p:ph type="ftr" sz="quarter" idx="11"/>
          </p:nvPr>
        </p:nvSpPr>
        <p:spPr/>
        <p:txBody>
          <a:bodyPr/>
          <a:lstStyle/>
          <a:p>
            <a:r>
              <a:rPr lang="en-US"/>
              <a:t>Financiers' Toolbox - Create your own funding strategy</a:t>
            </a:r>
            <a:endParaRPr lang="sv-SE" dirty="0"/>
          </a:p>
        </p:txBody>
      </p:sp>
      <p:sp>
        <p:nvSpPr>
          <p:cNvPr id="30" name="Platshållare för bildnummer 29">
            <a:extLst>
              <a:ext uri="{FF2B5EF4-FFF2-40B4-BE49-F238E27FC236}">
                <a16:creationId xmlns:a16="http://schemas.microsoft.com/office/drawing/2014/main" id="{CF809CE6-EA8F-404F-9AF7-99D737AF4FD1}"/>
              </a:ext>
            </a:extLst>
          </p:cNvPr>
          <p:cNvSpPr>
            <a:spLocks noGrp="1"/>
          </p:cNvSpPr>
          <p:nvPr>
            <p:ph type="sldNum" sz="quarter" idx="12"/>
          </p:nvPr>
        </p:nvSpPr>
        <p:spPr/>
        <p:txBody>
          <a:bodyPr/>
          <a:lstStyle/>
          <a:p>
            <a:fld id="{F4882AB4-7500-4802-830D-10DB75A603ED}" type="slidenum">
              <a:rPr lang="sv-SE" smtClean="0"/>
              <a:pPr/>
              <a:t>‹#›</a:t>
            </a:fld>
            <a:endParaRPr lang="sv-SE" dirty="0"/>
          </a:p>
        </p:txBody>
      </p:sp>
    </p:spTree>
    <p:extLst>
      <p:ext uri="{BB962C8B-B14F-4D97-AF65-F5344CB8AC3E}">
        <p14:creationId xmlns:p14="http://schemas.microsoft.com/office/powerpoint/2010/main" val="3541814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Avsnittsrubrik vit-ljusblå">
    <p:bg>
      <p:bgPr>
        <a:solidFill>
          <a:schemeClr val="bg2"/>
        </a:solidFill>
        <a:effectLst/>
      </p:bgPr>
    </p:bg>
    <p:spTree>
      <p:nvGrpSpPr>
        <p:cNvPr id="1" name=""/>
        <p:cNvGrpSpPr/>
        <p:nvPr/>
      </p:nvGrpSpPr>
      <p:grpSpPr>
        <a:xfrm>
          <a:off x="0" y="0"/>
          <a:ext cx="0" cy="0"/>
          <a:chOff x="0" y="0"/>
          <a:chExt cx="0" cy="0"/>
        </a:xfrm>
      </p:grpSpPr>
      <p:sp>
        <p:nvSpPr>
          <p:cNvPr id="19" name="Rektangel 18">
            <a:extLst>
              <a:ext uri="{FF2B5EF4-FFF2-40B4-BE49-F238E27FC236}">
                <a16:creationId xmlns:a16="http://schemas.microsoft.com/office/drawing/2014/main" id="{0807DC38-E974-41CB-A7A7-E70D71CC55B3}"/>
              </a:ext>
              <a:ext uri="{C183D7F6-B498-43B3-948B-1728B52AA6E4}">
                <adec:decorative xmlns:adec="http://schemas.microsoft.com/office/drawing/2017/decorative" val="1"/>
              </a:ext>
            </a:extLst>
          </p:cNvPr>
          <p:cNvSpPr/>
          <p:nvPr userDrawn="1"/>
        </p:nvSpPr>
        <p:spPr>
          <a:xfrm>
            <a:off x="0" y="0"/>
            <a:ext cx="12192000" cy="79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0" name="Platshållare för text 40">
            <a:extLst>
              <a:ext uri="{FF2B5EF4-FFF2-40B4-BE49-F238E27FC236}">
                <a16:creationId xmlns:a16="http://schemas.microsoft.com/office/drawing/2014/main" id="{45FF739B-D283-4629-B76C-60BD421BF993}"/>
              </a:ext>
              <a:ext uri="{C183D7F6-B498-43B3-948B-1728B52AA6E4}">
                <adec:decorative xmlns:adec="http://schemas.microsoft.com/office/drawing/2017/decorative" val="1"/>
              </a:ext>
            </a:extLst>
          </p:cNvPr>
          <p:cNvSpPr>
            <a:spLocks noGrp="1" noChangeAspect="1"/>
          </p:cNvSpPr>
          <p:nvPr>
            <p:ph type="body" sz="quarter" idx="18" hasCustomPrompt="1"/>
          </p:nvPr>
        </p:nvSpPr>
        <p:spPr>
          <a:xfrm>
            <a:off x="411619" y="168094"/>
            <a:ext cx="1026000" cy="484099"/>
          </a:xfrm>
          <a:blipFill dpi="0" rotWithShape="1">
            <a:blip r:embed="rId2" cstate="hqprint">
              <a:extLst>
                <a:ext uri="{28A0092B-C50C-407E-A947-70E740481C1C}">
                  <a14:useLocalDpi xmlns:a14="http://schemas.microsoft.com/office/drawing/2010/main" val="0"/>
                </a:ext>
              </a:extLst>
            </a:blip>
            <a:srcRect/>
            <a:stretch>
              <a:fillRect/>
            </a:stretch>
          </a:blipFill>
        </p:spPr>
        <p:txBody>
          <a:bodyPr>
            <a:normAutofit/>
          </a:bodyPr>
          <a:lstStyle>
            <a:lvl1pPr marL="0" indent="0">
              <a:buNone/>
              <a:defRPr sz="200"/>
            </a:lvl1pPr>
          </a:lstStyle>
          <a:p>
            <a:pPr lvl="0"/>
            <a:r>
              <a:rPr lang="sv-SE" dirty="0"/>
              <a:t> </a:t>
            </a:r>
          </a:p>
        </p:txBody>
      </p:sp>
      <p:sp>
        <p:nvSpPr>
          <p:cNvPr id="26" name="Platshållare för text 40">
            <a:extLst>
              <a:ext uri="{FF2B5EF4-FFF2-40B4-BE49-F238E27FC236}">
                <a16:creationId xmlns:a16="http://schemas.microsoft.com/office/drawing/2014/main" id="{A3235E35-7895-44A4-A10B-ACE9DD69D5B4}"/>
              </a:ext>
              <a:ext uri="{C183D7F6-B498-43B3-948B-1728B52AA6E4}">
                <adec:decorative xmlns:adec="http://schemas.microsoft.com/office/drawing/2017/decorative" val="1"/>
              </a:ext>
            </a:extLst>
          </p:cNvPr>
          <p:cNvSpPr>
            <a:spLocks noGrp="1"/>
          </p:cNvSpPr>
          <p:nvPr>
            <p:ph type="body" sz="quarter" idx="16" hasCustomPrompt="1"/>
          </p:nvPr>
        </p:nvSpPr>
        <p:spPr>
          <a:xfrm>
            <a:off x="11549043" y="334800"/>
            <a:ext cx="7200" cy="280800"/>
          </a:xfrm>
          <a:solidFill>
            <a:schemeClr val="accent1"/>
          </a:solidFill>
          <a:ln>
            <a:noFill/>
          </a:ln>
        </p:spPr>
        <p:txBody>
          <a:bodyPr>
            <a:normAutofit/>
          </a:bodyPr>
          <a:lstStyle>
            <a:lvl1pPr marL="0" indent="0">
              <a:buNone/>
              <a:defRPr sz="200">
                <a:solidFill>
                  <a:schemeClr val="tx2"/>
                </a:solidFill>
              </a:defRPr>
            </a:lvl1pPr>
          </a:lstStyle>
          <a:p>
            <a:pPr lvl="0"/>
            <a:r>
              <a:rPr lang="sv-SE" dirty="0"/>
              <a:t> </a:t>
            </a:r>
          </a:p>
        </p:txBody>
      </p:sp>
      <p:sp>
        <p:nvSpPr>
          <p:cNvPr id="39" name="Rubrik 1">
            <a:extLst>
              <a:ext uri="{FF2B5EF4-FFF2-40B4-BE49-F238E27FC236}">
                <a16:creationId xmlns:a16="http://schemas.microsoft.com/office/drawing/2014/main" id="{BCD0AC5A-035A-4A0A-A6B6-9C57E19A0BF4}"/>
              </a:ext>
              <a:ext uri="{C183D7F6-B498-43B3-948B-1728B52AA6E4}">
                <adec:decorative xmlns:adec="http://schemas.microsoft.com/office/drawing/2017/decorative" val="0"/>
              </a:ext>
            </a:extLst>
          </p:cNvPr>
          <p:cNvSpPr>
            <a:spLocks noGrp="1"/>
          </p:cNvSpPr>
          <p:nvPr>
            <p:ph type="ctrTitle"/>
          </p:nvPr>
        </p:nvSpPr>
        <p:spPr>
          <a:xfrm>
            <a:off x="2592000" y="1548000"/>
            <a:ext cx="6408000" cy="1160920"/>
          </a:xfrm>
        </p:spPr>
        <p:txBody>
          <a:bodyPr anchor="t">
            <a:normAutofit/>
          </a:bodyPr>
          <a:lstStyle>
            <a:lvl1pPr algn="l">
              <a:lnSpc>
                <a:spcPct val="86000"/>
              </a:lnSpc>
              <a:defRPr sz="3600">
                <a:solidFill>
                  <a:schemeClr val="accent1"/>
                </a:solidFill>
              </a:defRPr>
            </a:lvl1pPr>
          </a:lstStyle>
          <a:p>
            <a:r>
              <a:rPr lang="sv-SE"/>
              <a:t>Klicka här för att ändra format</a:t>
            </a:r>
            <a:endParaRPr lang="sv-SE" dirty="0"/>
          </a:p>
        </p:txBody>
      </p:sp>
      <p:sp>
        <p:nvSpPr>
          <p:cNvPr id="27" name="Underrubrik 2">
            <a:extLst>
              <a:ext uri="{FF2B5EF4-FFF2-40B4-BE49-F238E27FC236}">
                <a16:creationId xmlns:a16="http://schemas.microsoft.com/office/drawing/2014/main" id="{58A91481-FA73-4F1A-947C-55AE830763AE}"/>
              </a:ext>
            </a:extLst>
          </p:cNvPr>
          <p:cNvSpPr>
            <a:spLocks noGrp="1"/>
          </p:cNvSpPr>
          <p:nvPr>
            <p:ph type="subTitle" idx="1"/>
          </p:nvPr>
        </p:nvSpPr>
        <p:spPr>
          <a:xfrm>
            <a:off x="2592000" y="2808000"/>
            <a:ext cx="6408000" cy="1440160"/>
          </a:xfrm>
        </p:spPr>
        <p:txBody>
          <a:bodyPr>
            <a:normAutofit/>
          </a:bodyPr>
          <a:lstStyle>
            <a:lvl1pPr marL="0" indent="0" algn="l">
              <a:lnSpc>
                <a:spcPct val="92000"/>
              </a:lnSpc>
              <a:spcBef>
                <a:spcPts val="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om du vill redigera mall för underrubrikformat</a:t>
            </a:r>
            <a:endParaRPr lang="sv-SE" dirty="0"/>
          </a:p>
        </p:txBody>
      </p:sp>
      <p:sp>
        <p:nvSpPr>
          <p:cNvPr id="31" name="Platshållare för datum 30">
            <a:extLst>
              <a:ext uri="{FF2B5EF4-FFF2-40B4-BE49-F238E27FC236}">
                <a16:creationId xmlns:a16="http://schemas.microsoft.com/office/drawing/2014/main" id="{11BEBC96-E523-4362-87FD-CDA9E7454FCC}"/>
              </a:ext>
            </a:extLst>
          </p:cNvPr>
          <p:cNvSpPr>
            <a:spLocks noGrp="1"/>
          </p:cNvSpPr>
          <p:nvPr>
            <p:ph type="dt" sz="half" idx="19"/>
          </p:nvPr>
        </p:nvSpPr>
        <p:spPr/>
        <p:txBody>
          <a:bodyPr/>
          <a:lstStyle/>
          <a:p>
            <a:fld id="{62BC6D7B-F9DB-4E35-A079-8879ECE5419E}" type="datetime1">
              <a:rPr lang="sv-SE" smtClean="0"/>
              <a:t>2024-01-09</a:t>
            </a:fld>
            <a:endParaRPr lang="sv-SE" dirty="0"/>
          </a:p>
        </p:txBody>
      </p:sp>
      <p:sp>
        <p:nvSpPr>
          <p:cNvPr id="32" name="Platshållare för sidfot 31">
            <a:extLst>
              <a:ext uri="{FF2B5EF4-FFF2-40B4-BE49-F238E27FC236}">
                <a16:creationId xmlns:a16="http://schemas.microsoft.com/office/drawing/2014/main" id="{2342CF87-62D7-4A1E-93AA-D2F01C3A859C}"/>
              </a:ext>
            </a:extLst>
          </p:cNvPr>
          <p:cNvSpPr>
            <a:spLocks noGrp="1"/>
          </p:cNvSpPr>
          <p:nvPr>
            <p:ph type="ftr" sz="quarter" idx="20"/>
          </p:nvPr>
        </p:nvSpPr>
        <p:spPr/>
        <p:txBody>
          <a:bodyPr/>
          <a:lstStyle>
            <a:lvl1pPr>
              <a:defRPr>
                <a:solidFill>
                  <a:schemeClr val="tx2"/>
                </a:solidFill>
              </a:defRPr>
            </a:lvl1pPr>
          </a:lstStyle>
          <a:p>
            <a:r>
              <a:rPr lang="en-US"/>
              <a:t>Financiers' Toolbox - Create your own funding strategy</a:t>
            </a:r>
            <a:endParaRPr lang="sv-SE" dirty="0"/>
          </a:p>
        </p:txBody>
      </p:sp>
      <p:sp>
        <p:nvSpPr>
          <p:cNvPr id="33" name="Platshållare för bildnummer 32">
            <a:extLst>
              <a:ext uri="{FF2B5EF4-FFF2-40B4-BE49-F238E27FC236}">
                <a16:creationId xmlns:a16="http://schemas.microsoft.com/office/drawing/2014/main" id="{187DB817-A353-40BC-A304-D7B25A8CC76D}"/>
              </a:ext>
            </a:extLst>
          </p:cNvPr>
          <p:cNvSpPr>
            <a:spLocks noGrp="1"/>
          </p:cNvSpPr>
          <p:nvPr>
            <p:ph type="sldNum" sz="quarter" idx="21"/>
          </p:nvPr>
        </p:nvSpPr>
        <p:spPr/>
        <p:txBody>
          <a:bodyPr/>
          <a:lstStyle>
            <a:lvl1pPr>
              <a:defRPr>
                <a:solidFill>
                  <a:schemeClr val="tx2"/>
                </a:solidFill>
              </a:defRPr>
            </a:lvl1pPr>
          </a:lstStyle>
          <a:p>
            <a:fld id="{F4882AB4-7500-4802-830D-10DB75A603ED}" type="slidenum">
              <a:rPr lang="sv-SE" smtClean="0"/>
              <a:pPr/>
              <a:t>‹#›</a:t>
            </a:fld>
            <a:endParaRPr lang="sv-SE" dirty="0"/>
          </a:p>
        </p:txBody>
      </p:sp>
    </p:spTree>
    <p:extLst>
      <p:ext uri="{BB962C8B-B14F-4D97-AF65-F5344CB8AC3E}">
        <p14:creationId xmlns:p14="http://schemas.microsoft.com/office/powerpoint/2010/main" val="2829752971"/>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Avsnittsrubrik ljusblå-vit">
    <p:bg>
      <p:bgRef idx="1001">
        <a:schemeClr val="bg1"/>
      </p:bgRef>
    </p:bg>
    <p:spTree>
      <p:nvGrpSpPr>
        <p:cNvPr id="1" name=""/>
        <p:cNvGrpSpPr/>
        <p:nvPr/>
      </p:nvGrpSpPr>
      <p:grpSpPr>
        <a:xfrm>
          <a:off x="0" y="0"/>
          <a:ext cx="0" cy="0"/>
          <a:chOff x="0" y="0"/>
          <a:chExt cx="0" cy="0"/>
        </a:xfrm>
      </p:grpSpPr>
      <p:sp>
        <p:nvSpPr>
          <p:cNvPr id="28" name="Rektangel 27">
            <a:extLst>
              <a:ext uri="{FF2B5EF4-FFF2-40B4-BE49-F238E27FC236}">
                <a16:creationId xmlns:a16="http://schemas.microsoft.com/office/drawing/2014/main" id="{8598CD3B-87D1-4A59-8D82-C6204D3DCB3D}"/>
              </a:ext>
              <a:ext uri="{C183D7F6-B498-43B3-948B-1728B52AA6E4}">
                <adec:decorative xmlns:adec="http://schemas.microsoft.com/office/drawing/2017/decorative" val="1"/>
              </a:ext>
            </a:extLst>
          </p:cNvPr>
          <p:cNvSpPr/>
          <p:nvPr userDrawn="1"/>
        </p:nvSpPr>
        <p:spPr>
          <a:xfrm>
            <a:off x="0" y="0"/>
            <a:ext cx="12192000" cy="792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Platshållare för text 40">
            <a:extLst>
              <a:ext uri="{FF2B5EF4-FFF2-40B4-BE49-F238E27FC236}">
                <a16:creationId xmlns:a16="http://schemas.microsoft.com/office/drawing/2014/main" id="{A8C626A6-9A0B-46C1-8B8B-DAE3D55266D8}"/>
              </a:ext>
              <a:ext uri="{C183D7F6-B498-43B3-948B-1728B52AA6E4}">
                <adec:decorative xmlns:adec="http://schemas.microsoft.com/office/drawing/2017/decorative" val="1"/>
              </a:ext>
            </a:extLst>
          </p:cNvPr>
          <p:cNvSpPr>
            <a:spLocks noGrp="1" noChangeAspect="1"/>
          </p:cNvSpPr>
          <p:nvPr>
            <p:ph type="body" sz="quarter" idx="18" hasCustomPrompt="1"/>
          </p:nvPr>
        </p:nvSpPr>
        <p:spPr>
          <a:xfrm>
            <a:off x="411619" y="168094"/>
            <a:ext cx="1026000" cy="484099"/>
          </a:xfrm>
          <a:blipFill dpi="0" rotWithShape="1">
            <a:blip r:embed="rId2" cstate="hqprint">
              <a:extLst>
                <a:ext uri="{28A0092B-C50C-407E-A947-70E740481C1C}">
                  <a14:useLocalDpi xmlns:a14="http://schemas.microsoft.com/office/drawing/2010/main" val="0"/>
                </a:ext>
              </a:extLst>
            </a:blip>
            <a:srcRect/>
            <a:stretch>
              <a:fillRect/>
            </a:stretch>
          </a:blipFill>
        </p:spPr>
        <p:txBody>
          <a:bodyPr>
            <a:normAutofit/>
          </a:bodyPr>
          <a:lstStyle>
            <a:lvl1pPr marL="0" indent="0">
              <a:buNone/>
              <a:defRPr sz="200"/>
            </a:lvl1pPr>
          </a:lstStyle>
          <a:p>
            <a:pPr lvl="0"/>
            <a:r>
              <a:rPr lang="sv-SE" dirty="0"/>
              <a:t> </a:t>
            </a:r>
          </a:p>
        </p:txBody>
      </p:sp>
      <p:sp>
        <p:nvSpPr>
          <p:cNvPr id="13" name="Platshållare för text 40">
            <a:extLst>
              <a:ext uri="{FF2B5EF4-FFF2-40B4-BE49-F238E27FC236}">
                <a16:creationId xmlns:a16="http://schemas.microsoft.com/office/drawing/2014/main" id="{F2F6122D-38A2-4373-8335-C3F366E14D19}"/>
              </a:ext>
              <a:ext uri="{C183D7F6-B498-43B3-948B-1728B52AA6E4}">
                <adec:decorative xmlns:adec="http://schemas.microsoft.com/office/drawing/2017/decorative" val="1"/>
              </a:ext>
            </a:extLst>
          </p:cNvPr>
          <p:cNvSpPr>
            <a:spLocks noGrp="1"/>
          </p:cNvSpPr>
          <p:nvPr>
            <p:ph type="body" sz="quarter" idx="16" hasCustomPrompt="1"/>
          </p:nvPr>
        </p:nvSpPr>
        <p:spPr>
          <a:xfrm>
            <a:off x="11549043" y="334800"/>
            <a:ext cx="7200" cy="280800"/>
          </a:xfrm>
          <a:solidFill>
            <a:schemeClr val="accent1"/>
          </a:solidFill>
          <a:ln>
            <a:noFill/>
          </a:ln>
        </p:spPr>
        <p:txBody>
          <a:bodyPr>
            <a:normAutofit/>
          </a:bodyPr>
          <a:lstStyle>
            <a:lvl1pPr marL="0" indent="0">
              <a:buNone/>
              <a:defRPr sz="200">
                <a:solidFill>
                  <a:schemeClr val="tx2"/>
                </a:solidFill>
              </a:defRPr>
            </a:lvl1pPr>
          </a:lstStyle>
          <a:p>
            <a:pPr lvl="0"/>
            <a:r>
              <a:rPr lang="sv-SE" dirty="0"/>
              <a:t> </a:t>
            </a:r>
          </a:p>
        </p:txBody>
      </p:sp>
      <p:sp>
        <p:nvSpPr>
          <p:cNvPr id="30" name="Rubrik 1">
            <a:extLst>
              <a:ext uri="{FF2B5EF4-FFF2-40B4-BE49-F238E27FC236}">
                <a16:creationId xmlns:a16="http://schemas.microsoft.com/office/drawing/2014/main" id="{8F348001-4BE9-4A5A-9A6B-B31615701D13}"/>
              </a:ext>
            </a:extLst>
          </p:cNvPr>
          <p:cNvSpPr>
            <a:spLocks noGrp="1"/>
          </p:cNvSpPr>
          <p:nvPr>
            <p:ph type="ctrTitle"/>
          </p:nvPr>
        </p:nvSpPr>
        <p:spPr>
          <a:xfrm>
            <a:off x="2592000" y="1548000"/>
            <a:ext cx="6408000" cy="1160920"/>
          </a:xfrm>
        </p:spPr>
        <p:txBody>
          <a:bodyPr anchor="t">
            <a:normAutofit/>
          </a:bodyPr>
          <a:lstStyle>
            <a:lvl1pPr algn="l">
              <a:lnSpc>
                <a:spcPct val="86000"/>
              </a:lnSpc>
              <a:defRPr sz="3600">
                <a:solidFill>
                  <a:schemeClr val="accent1"/>
                </a:solidFill>
              </a:defRPr>
            </a:lvl1pPr>
          </a:lstStyle>
          <a:p>
            <a:r>
              <a:rPr lang="sv-SE"/>
              <a:t>Klicka här för att ändra format</a:t>
            </a:r>
            <a:endParaRPr lang="sv-SE" dirty="0"/>
          </a:p>
        </p:txBody>
      </p:sp>
      <p:sp>
        <p:nvSpPr>
          <p:cNvPr id="27" name="Underrubrik 2">
            <a:extLst>
              <a:ext uri="{FF2B5EF4-FFF2-40B4-BE49-F238E27FC236}">
                <a16:creationId xmlns:a16="http://schemas.microsoft.com/office/drawing/2014/main" id="{58A91481-FA73-4F1A-947C-55AE830763AE}"/>
              </a:ext>
            </a:extLst>
          </p:cNvPr>
          <p:cNvSpPr>
            <a:spLocks noGrp="1"/>
          </p:cNvSpPr>
          <p:nvPr>
            <p:ph type="subTitle" idx="1"/>
          </p:nvPr>
        </p:nvSpPr>
        <p:spPr>
          <a:xfrm>
            <a:off x="2592000" y="2808000"/>
            <a:ext cx="6408000" cy="1440160"/>
          </a:xfrm>
        </p:spPr>
        <p:txBody>
          <a:bodyPr>
            <a:normAutofit/>
          </a:bodyPr>
          <a:lstStyle>
            <a:lvl1pPr marL="0" indent="0" algn="l">
              <a:lnSpc>
                <a:spcPct val="92000"/>
              </a:lnSpc>
              <a:spcBef>
                <a:spcPts val="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om du vill redigera mall för underrubrikformat</a:t>
            </a:r>
            <a:endParaRPr lang="sv-SE" dirty="0"/>
          </a:p>
        </p:txBody>
      </p:sp>
      <p:sp>
        <p:nvSpPr>
          <p:cNvPr id="2" name="Platshållare för datum 1">
            <a:extLst>
              <a:ext uri="{FF2B5EF4-FFF2-40B4-BE49-F238E27FC236}">
                <a16:creationId xmlns:a16="http://schemas.microsoft.com/office/drawing/2014/main" id="{0A614A4C-68EF-4A7A-992B-299355FDE698}"/>
              </a:ext>
            </a:extLst>
          </p:cNvPr>
          <p:cNvSpPr>
            <a:spLocks noGrp="1"/>
          </p:cNvSpPr>
          <p:nvPr>
            <p:ph type="dt" sz="half" idx="19"/>
          </p:nvPr>
        </p:nvSpPr>
        <p:spPr/>
        <p:txBody>
          <a:bodyPr/>
          <a:lstStyle/>
          <a:p>
            <a:fld id="{0E715BF9-FA0E-445D-A052-45AD304C2F4A}" type="datetime1">
              <a:rPr lang="sv-SE" smtClean="0"/>
              <a:t>2024-01-09</a:t>
            </a:fld>
            <a:endParaRPr lang="sv-SE" dirty="0"/>
          </a:p>
        </p:txBody>
      </p:sp>
      <p:sp>
        <p:nvSpPr>
          <p:cNvPr id="14" name="Platshållare för sidfot 31">
            <a:extLst>
              <a:ext uri="{FF2B5EF4-FFF2-40B4-BE49-F238E27FC236}">
                <a16:creationId xmlns:a16="http://schemas.microsoft.com/office/drawing/2014/main" id="{7D828000-0FA4-40D7-A999-3189BAF0BF21}"/>
              </a:ext>
            </a:extLst>
          </p:cNvPr>
          <p:cNvSpPr>
            <a:spLocks noGrp="1"/>
          </p:cNvSpPr>
          <p:nvPr>
            <p:ph type="ftr" sz="quarter" idx="20"/>
          </p:nvPr>
        </p:nvSpPr>
        <p:spPr>
          <a:xfrm>
            <a:off x="6140623" y="327804"/>
            <a:ext cx="5355977" cy="364892"/>
          </a:xfrm>
        </p:spPr>
        <p:txBody>
          <a:bodyPr/>
          <a:lstStyle>
            <a:lvl1pPr>
              <a:defRPr>
                <a:solidFill>
                  <a:schemeClr val="tx2"/>
                </a:solidFill>
              </a:defRPr>
            </a:lvl1pPr>
          </a:lstStyle>
          <a:p>
            <a:r>
              <a:rPr lang="en-US"/>
              <a:t>Financiers' Toolbox - Create your own funding strategy</a:t>
            </a:r>
            <a:endParaRPr lang="sv-SE" dirty="0"/>
          </a:p>
        </p:txBody>
      </p:sp>
      <p:sp>
        <p:nvSpPr>
          <p:cNvPr id="15" name="Platshållare för bildnummer 32">
            <a:extLst>
              <a:ext uri="{FF2B5EF4-FFF2-40B4-BE49-F238E27FC236}">
                <a16:creationId xmlns:a16="http://schemas.microsoft.com/office/drawing/2014/main" id="{3792D570-6ADD-43E2-BBFE-0DD8CBCBB6AC}"/>
              </a:ext>
            </a:extLst>
          </p:cNvPr>
          <p:cNvSpPr>
            <a:spLocks noGrp="1"/>
          </p:cNvSpPr>
          <p:nvPr>
            <p:ph type="sldNum" sz="quarter" idx="21"/>
          </p:nvPr>
        </p:nvSpPr>
        <p:spPr>
          <a:xfrm>
            <a:off x="11614763" y="327801"/>
            <a:ext cx="360000" cy="359770"/>
          </a:xfrm>
        </p:spPr>
        <p:txBody>
          <a:bodyPr/>
          <a:lstStyle>
            <a:lvl1pPr>
              <a:defRPr>
                <a:solidFill>
                  <a:schemeClr val="tx2"/>
                </a:solidFill>
              </a:defRPr>
            </a:lvl1pPr>
          </a:lstStyle>
          <a:p>
            <a:fld id="{F4882AB4-7500-4802-830D-10DB75A603ED}" type="slidenum">
              <a:rPr lang="sv-SE" smtClean="0"/>
              <a:pPr/>
              <a:t>‹#›</a:t>
            </a:fld>
            <a:endParaRPr lang="sv-SE" dirty="0"/>
          </a:p>
        </p:txBody>
      </p:sp>
    </p:spTree>
    <p:extLst>
      <p:ext uri="{BB962C8B-B14F-4D97-AF65-F5344CB8AC3E}">
        <p14:creationId xmlns:p14="http://schemas.microsoft.com/office/powerpoint/2010/main" val="2587103155"/>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Citatsida">
    <p:bg>
      <p:bgPr>
        <a:solidFill>
          <a:schemeClr val="accent3"/>
        </a:solidFill>
        <a:effectLst/>
      </p:bgPr>
    </p:bg>
    <p:spTree>
      <p:nvGrpSpPr>
        <p:cNvPr id="1" name=""/>
        <p:cNvGrpSpPr/>
        <p:nvPr/>
      </p:nvGrpSpPr>
      <p:grpSpPr>
        <a:xfrm>
          <a:off x="0" y="0"/>
          <a:ext cx="0" cy="0"/>
          <a:chOff x="0" y="0"/>
          <a:chExt cx="0" cy="0"/>
        </a:xfrm>
      </p:grpSpPr>
      <p:sp>
        <p:nvSpPr>
          <p:cNvPr id="23" name="Rektangel 22">
            <a:extLst>
              <a:ext uri="{FF2B5EF4-FFF2-40B4-BE49-F238E27FC236}">
                <a16:creationId xmlns:a16="http://schemas.microsoft.com/office/drawing/2014/main" id="{EFFE34A1-AB51-4CAB-BA33-DA4842EF3B08}"/>
              </a:ext>
              <a:ext uri="{C183D7F6-B498-43B3-948B-1728B52AA6E4}">
                <adec:decorative xmlns:adec="http://schemas.microsoft.com/office/drawing/2017/decorative" val="1"/>
              </a:ext>
            </a:extLst>
          </p:cNvPr>
          <p:cNvSpPr/>
          <p:nvPr userDrawn="1"/>
        </p:nvSpPr>
        <p:spPr>
          <a:xfrm>
            <a:off x="0" y="0"/>
            <a:ext cx="12192000" cy="79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4" name="Rak koppling 3">
            <a:extLst>
              <a:ext uri="{FF2B5EF4-FFF2-40B4-BE49-F238E27FC236}">
                <a16:creationId xmlns:a16="http://schemas.microsoft.com/office/drawing/2014/main" id="{C5F6F913-2340-4754-9113-F288F08B87CF}"/>
              </a:ext>
              <a:ext uri="{C183D7F6-B498-43B3-948B-1728B52AA6E4}">
                <adec:decorative xmlns:adec="http://schemas.microsoft.com/office/drawing/2017/decorative" val="1"/>
              </a:ext>
            </a:extLst>
          </p:cNvPr>
          <p:cNvCxnSpPr>
            <a:cxnSpLocks/>
          </p:cNvCxnSpPr>
          <p:nvPr userDrawn="1"/>
        </p:nvCxnSpPr>
        <p:spPr>
          <a:xfrm>
            <a:off x="2407550" y="1612758"/>
            <a:ext cx="0" cy="3272668"/>
          </a:xfrm>
          <a:prstGeom prst="line">
            <a:avLst/>
          </a:prstGeom>
          <a:ln>
            <a:solidFill>
              <a:schemeClr val="accent3">
                <a:lumMod val="10000"/>
                <a:lumOff val="90000"/>
              </a:schemeClr>
            </a:solidFill>
          </a:ln>
        </p:spPr>
        <p:style>
          <a:lnRef idx="1">
            <a:schemeClr val="accent1"/>
          </a:lnRef>
          <a:fillRef idx="0">
            <a:schemeClr val="accent1"/>
          </a:fillRef>
          <a:effectRef idx="0">
            <a:schemeClr val="accent1"/>
          </a:effectRef>
          <a:fontRef idx="minor">
            <a:schemeClr val="tx1"/>
          </a:fontRef>
        </p:style>
      </p:cxnSp>
      <p:sp>
        <p:nvSpPr>
          <p:cNvPr id="17" name="Platshållare för text 40">
            <a:extLst>
              <a:ext uri="{FF2B5EF4-FFF2-40B4-BE49-F238E27FC236}">
                <a16:creationId xmlns:a16="http://schemas.microsoft.com/office/drawing/2014/main" id="{C7177D18-3F63-46CE-8CD4-96A904886BA4}"/>
              </a:ext>
              <a:ext uri="{C183D7F6-B498-43B3-948B-1728B52AA6E4}">
                <adec:decorative xmlns:adec="http://schemas.microsoft.com/office/drawing/2017/decorative" val="1"/>
              </a:ext>
            </a:extLst>
          </p:cNvPr>
          <p:cNvSpPr>
            <a:spLocks noGrp="1"/>
          </p:cNvSpPr>
          <p:nvPr>
            <p:ph type="body" sz="quarter" idx="16" hasCustomPrompt="1"/>
          </p:nvPr>
        </p:nvSpPr>
        <p:spPr>
          <a:xfrm>
            <a:off x="11549043" y="334800"/>
            <a:ext cx="7200" cy="280800"/>
          </a:xfrm>
          <a:solidFill>
            <a:schemeClr val="accent1"/>
          </a:solidFill>
          <a:ln>
            <a:noFill/>
          </a:ln>
        </p:spPr>
        <p:txBody>
          <a:bodyPr>
            <a:normAutofit/>
          </a:bodyPr>
          <a:lstStyle>
            <a:lvl1pPr marL="0" indent="0">
              <a:buNone/>
              <a:defRPr sz="200">
                <a:solidFill>
                  <a:schemeClr val="bg2"/>
                </a:solidFill>
              </a:defRPr>
            </a:lvl1pPr>
          </a:lstStyle>
          <a:p>
            <a:pPr lvl="0"/>
            <a:r>
              <a:rPr lang="sv-SE" dirty="0"/>
              <a:t> </a:t>
            </a:r>
          </a:p>
        </p:txBody>
      </p:sp>
      <p:sp>
        <p:nvSpPr>
          <p:cNvPr id="14" name="Rubrik 2">
            <a:extLst>
              <a:ext uri="{FF2B5EF4-FFF2-40B4-BE49-F238E27FC236}">
                <a16:creationId xmlns:a16="http://schemas.microsoft.com/office/drawing/2014/main" id="{B372EA5A-34CE-4C4E-B10B-C13DE018FF6E}"/>
              </a:ext>
            </a:extLst>
          </p:cNvPr>
          <p:cNvSpPr>
            <a:spLocks noGrp="1"/>
          </p:cNvSpPr>
          <p:nvPr>
            <p:ph type="title" hasCustomPrompt="1"/>
          </p:nvPr>
        </p:nvSpPr>
        <p:spPr>
          <a:xfrm>
            <a:off x="2583650" y="1504800"/>
            <a:ext cx="7199999" cy="2896362"/>
          </a:xfrm>
        </p:spPr>
        <p:txBody>
          <a:bodyPr/>
          <a:lstStyle>
            <a:lvl1pPr>
              <a:lnSpc>
                <a:spcPct val="118000"/>
              </a:lnSpc>
              <a:defRPr lang="sv-SE" sz="3200" b="0" i="1" kern="1200" dirty="0">
                <a:solidFill>
                  <a:schemeClr val="accent3">
                    <a:lumMod val="10000"/>
                    <a:lumOff val="90000"/>
                  </a:schemeClr>
                </a:solidFill>
                <a:latin typeface="+mn-lt"/>
                <a:ea typeface="+mn-ea"/>
                <a:cs typeface="+mn-cs"/>
              </a:defRPr>
            </a:lvl1pPr>
          </a:lstStyle>
          <a:p>
            <a:r>
              <a:rPr lang="sv-SE" dirty="0"/>
              <a:t>Citat.</a:t>
            </a:r>
          </a:p>
        </p:txBody>
      </p:sp>
      <p:sp>
        <p:nvSpPr>
          <p:cNvPr id="6" name="Platshållare för text 5">
            <a:extLst>
              <a:ext uri="{FF2B5EF4-FFF2-40B4-BE49-F238E27FC236}">
                <a16:creationId xmlns:a16="http://schemas.microsoft.com/office/drawing/2014/main" id="{459B5EC0-7D68-4503-96C6-B8C253CD2D58}"/>
              </a:ext>
            </a:extLst>
          </p:cNvPr>
          <p:cNvSpPr>
            <a:spLocks noGrp="1"/>
          </p:cNvSpPr>
          <p:nvPr>
            <p:ph type="body" sz="quarter" idx="10" hasCustomPrompt="1"/>
          </p:nvPr>
        </p:nvSpPr>
        <p:spPr>
          <a:xfrm>
            <a:off x="2567607" y="4581128"/>
            <a:ext cx="7200000" cy="304298"/>
          </a:xfrm>
        </p:spPr>
        <p:txBody>
          <a:bodyPr anchor="b">
            <a:noAutofit/>
          </a:bodyPr>
          <a:lstStyle>
            <a:lvl1pPr marL="0" indent="0" algn="l">
              <a:lnSpc>
                <a:spcPct val="100000"/>
              </a:lnSpc>
              <a:buNone/>
              <a:defRPr sz="1800">
                <a:solidFill>
                  <a:schemeClr val="accent3">
                    <a:lumMod val="10000"/>
                    <a:lumOff val="90000"/>
                  </a:schemeClr>
                </a:solidFill>
              </a:defRPr>
            </a:lvl1pPr>
            <a:lvl2pPr marL="241200" indent="0">
              <a:buNone/>
              <a:defRPr/>
            </a:lvl2pPr>
          </a:lstStyle>
          <a:p>
            <a:pPr lvl="0"/>
            <a:r>
              <a:rPr lang="sv-SE" dirty="0"/>
              <a:t>Citatets källa</a:t>
            </a:r>
          </a:p>
        </p:txBody>
      </p:sp>
      <p:sp>
        <p:nvSpPr>
          <p:cNvPr id="2" name="Platshållare för datum 1">
            <a:extLst>
              <a:ext uri="{FF2B5EF4-FFF2-40B4-BE49-F238E27FC236}">
                <a16:creationId xmlns:a16="http://schemas.microsoft.com/office/drawing/2014/main" id="{7BC859F2-9DF1-4023-9E26-482653EED7B3}"/>
              </a:ext>
            </a:extLst>
          </p:cNvPr>
          <p:cNvSpPr>
            <a:spLocks noGrp="1"/>
          </p:cNvSpPr>
          <p:nvPr>
            <p:ph type="dt" sz="half" idx="19"/>
          </p:nvPr>
        </p:nvSpPr>
        <p:spPr/>
        <p:txBody>
          <a:bodyPr/>
          <a:lstStyle/>
          <a:p>
            <a:fld id="{76749C06-D796-4791-A64D-A20C62A312E1}" type="datetime1">
              <a:rPr lang="sv-SE" smtClean="0"/>
              <a:t>2024-01-09</a:t>
            </a:fld>
            <a:endParaRPr lang="sv-SE" dirty="0"/>
          </a:p>
        </p:txBody>
      </p:sp>
      <p:sp>
        <p:nvSpPr>
          <p:cNvPr id="18" name="Platshållare för sidfot 31">
            <a:extLst>
              <a:ext uri="{FF2B5EF4-FFF2-40B4-BE49-F238E27FC236}">
                <a16:creationId xmlns:a16="http://schemas.microsoft.com/office/drawing/2014/main" id="{337E44D1-D915-41AB-8F1B-68903917187F}"/>
              </a:ext>
            </a:extLst>
          </p:cNvPr>
          <p:cNvSpPr>
            <a:spLocks noGrp="1"/>
          </p:cNvSpPr>
          <p:nvPr>
            <p:ph type="ftr" sz="quarter" idx="20"/>
          </p:nvPr>
        </p:nvSpPr>
        <p:spPr>
          <a:xfrm>
            <a:off x="6140623" y="327804"/>
            <a:ext cx="5355977" cy="364892"/>
          </a:xfrm>
        </p:spPr>
        <p:txBody>
          <a:bodyPr/>
          <a:lstStyle>
            <a:lvl1pPr>
              <a:defRPr>
                <a:solidFill>
                  <a:schemeClr val="bg2"/>
                </a:solidFill>
              </a:defRPr>
            </a:lvl1pPr>
          </a:lstStyle>
          <a:p>
            <a:r>
              <a:rPr lang="en-US"/>
              <a:t>Financiers' Toolbox - Create your own funding strategy</a:t>
            </a:r>
            <a:endParaRPr lang="sv-SE" dirty="0"/>
          </a:p>
        </p:txBody>
      </p:sp>
      <p:sp>
        <p:nvSpPr>
          <p:cNvPr id="19" name="Platshållare för bildnummer 32">
            <a:extLst>
              <a:ext uri="{FF2B5EF4-FFF2-40B4-BE49-F238E27FC236}">
                <a16:creationId xmlns:a16="http://schemas.microsoft.com/office/drawing/2014/main" id="{FAFB1474-89A2-4329-A95D-ED8E3F3431A1}"/>
              </a:ext>
            </a:extLst>
          </p:cNvPr>
          <p:cNvSpPr>
            <a:spLocks noGrp="1"/>
          </p:cNvSpPr>
          <p:nvPr>
            <p:ph type="sldNum" sz="quarter" idx="21"/>
          </p:nvPr>
        </p:nvSpPr>
        <p:spPr>
          <a:xfrm>
            <a:off x="11614763" y="327801"/>
            <a:ext cx="360000" cy="359770"/>
          </a:xfrm>
        </p:spPr>
        <p:txBody>
          <a:bodyPr/>
          <a:lstStyle>
            <a:lvl1pPr>
              <a:defRPr>
                <a:solidFill>
                  <a:schemeClr val="bg2"/>
                </a:solidFill>
              </a:defRPr>
            </a:lvl1pPr>
          </a:lstStyle>
          <a:p>
            <a:fld id="{F4882AB4-7500-4802-830D-10DB75A603ED}" type="slidenum">
              <a:rPr lang="sv-SE" smtClean="0"/>
              <a:pPr/>
              <a:t>‹#›</a:t>
            </a:fld>
            <a:endParaRPr lang="sv-SE" dirty="0"/>
          </a:p>
        </p:txBody>
      </p:sp>
      <p:sp>
        <p:nvSpPr>
          <p:cNvPr id="11" name="Platshållare för text 40">
            <a:extLst>
              <a:ext uri="{FF2B5EF4-FFF2-40B4-BE49-F238E27FC236}">
                <a16:creationId xmlns:a16="http://schemas.microsoft.com/office/drawing/2014/main" id="{6BC388A9-220D-4E27-9F58-1490170F918C}"/>
              </a:ext>
              <a:ext uri="{C183D7F6-B498-43B3-948B-1728B52AA6E4}">
                <adec:decorative xmlns:adec="http://schemas.microsoft.com/office/drawing/2017/decorative" val="1"/>
              </a:ext>
            </a:extLst>
          </p:cNvPr>
          <p:cNvSpPr>
            <a:spLocks noGrp="1" noChangeAspect="1"/>
          </p:cNvSpPr>
          <p:nvPr>
            <p:ph type="body" sz="quarter" idx="18" hasCustomPrompt="1"/>
          </p:nvPr>
        </p:nvSpPr>
        <p:spPr>
          <a:xfrm>
            <a:off x="411619" y="168094"/>
            <a:ext cx="1026000" cy="484099"/>
          </a:xfrm>
          <a:blipFill dpi="0" rotWithShape="1">
            <a:blip r:embed="rId2" cstate="hqprint">
              <a:extLst>
                <a:ext uri="{28A0092B-C50C-407E-A947-70E740481C1C}">
                  <a14:useLocalDpi xmlns:a14="http://schemas.microsoft.com/office/drawing/2010/main" val="0"/>
                </a:ext>
              </a:extLst>
            </a:blip>
            <a:srcRect/>
            <a:stretch>
              <a:fillRect/>
            </a:stretch>
          </a:blipFill>
        </p:spPr>
        <p:txBody>
          <a:bodyPr>
            <a:normAutofit/>
          </a:bodyPr>
          <a:lstStyle>
            <a:lvl1pPr marL="0" indent="0">
              <a:buNone/>
              <a:defRPr sz="200"/>
            </a:lvl1pPr>
          </a:lstStyle>
          <a:p>
            <a:pPr lvl="0"/>
            <a:r>
              <a:rPr lang="sv-SE" dirty="0"/>
              <a:t> </a:t>
            </a:r>
          </a:p>
        </p:txBody>
      </p:sp>
    </p:spTree>
    <p:extLst>
      <p:ext uri="{BB962C8B-B14F-4D97-AF65-F5344CB8AC3E}">
        <p14:creationId xmlns:p14="http://schemas.microsoft.com/office/powerpoint/2010/main" val="3115620051"/>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vå delar">
    <p:spTree>
      <p:nvGrpSpPr>
        <p:cNvPr id="1" name=""/>
        <p:cNvGrpSpPr/>
        <p:nvPr/>
      </p:nvGrpSpPr>
      <p:grpSpPr>
        <a:xfrm>
          <a:off x="0" y="0"/>
          <a:ext cx="0" cy="0"/>
          <a:chOff x="0" y="0"/>
          <a:chExt cx="0" cy="0"/>
        </a:xfrm>
      </p:grpSpPr>
      <p:sp>
        <p:nvSpPr>
          <p:cNvPr id="14" name="Rektangel 13">
            <a:extLst>
              <a:ext uri="{FF2B5EF4-FFF2-40B4-BE49-F238E27FC236}">
                <a16:creationId xmlns:a16="http://schemas.microsoft.com/office/drawing/2014/main" id="{BED59A78-0C9C-4C28-80EC-0E4B200F0716}"/>
              </a:ext>
              <a:ext uri="{C183D7F6-B498-43B3-948B-1728B52AA6E4}">
                <adec:decorative xmlns:adec="http://schemas.microsoft.com/office/drawing/2017/decorative" val="1"/>
              </a:ext>
            </a:extLst>
          </p:cNvPr>
          <p:cNvSpPr/>
          <p:nvPr userDrawn="1"/>
        </p:nvSpPr>
        <p:spPr>
          <a:xfrm>
            <a:off x="0" y="0"/>
            <a:ext cx="12192000" cy="792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 name="Platshållare för text 40">
            <a:extLst>
              <a:ext uri="{FF2B5EF4-FFF2-40B4-BE49-F238E27FC236}">
                <a16:creationId xmlns:a16="http://schemas.microsoft.com/office/drawing/2014/main" id="{0177BA5E-979E-4F2D-9445-B8E3427C78F9}"/>
              </a:ext>
              <a:ext uri="{C183D7F6-B498-43B3-948B-1728B52AA6E4}">
                <adec:decorative xmlns:adec="http://schemas.microsoft.com/office/drawing/2017/decorative" val="1"/>
              </a:ext>
            </a:extLst>
          </p:cNvPr>
          <p:cNvSpPr>
            <a:spLocks noGrp="1"/>
          </p:cNvSpPr>
          <p:nvPr>
            <p:ph type="body" sz="quarter" idx="16" hasCustomPrompt="1"/>
          </p:nvPr>
        </p:nvSpPr>
        <p:spPr>
          <a:xfrm>
            <a:off x="11549043" y="334800"/>
            <a:ext cx="7200" cy="280800"/>
          </a:xfrm>
          <a:solidFill>
            <a:schemeClr val="accent1"/>
          </a:solidFill>
          <a:ln>
            <a:noFill/>
          </a:ln>
        </p:spPr>
        <p:txBody>
          <a:bodyPr>
            <a:normAutofit/>
          </a:bodyPr>
          <a:lstStyle>
            <a:lvl1pPr marL="0" indent="0">
              <a:buNone/>
              <a:defRPr sz="200">
                <a:solidFill>
                  <a:schemeClr val="tx2"/>
                </a:solidFill>
              </a:defRPr>
            </a:lvl1pPr>
          </a:lstStyle>
          <a:p>
            <a:pPr lvl="0"/>
            <a:r>
              <a:rPr lang="sv-SE" dirty="0"/>
              <a:t> </a:t>
            </a:r>
          </a:p>
        </p:txBody>
      </p:sp>
      <p:sp>
        <p:nvSpPr>
          <p:cNvPr id="5" name="Rubrik 4">
            <a:extLst>
              <a:ext uri="{FF2B5EF4-FFF2-40B4-BE49-F238E27FC236}">
                <a16:creationId xmlns:a16="http://schemas.microsoft.com/office/drawing/2014/main" id="{48B76808-3CDD-4919-A6D6-EF28E281F730}"/>
              </a:ext>
            </a:extLst>
          </p:cNvPr>
          <p:cNvSpPr>
            <a:spLocks noGrp="1"/>
          </p:cNvSpPr>
          <p:nvPr>
            <p:ph type="title"/>
          </p:nvPr>
        </p:nvSpPr>
        <p:spPr/>
        <p:txBody>
          <a:bodyPr/>
          <a:lstStyle/>
          <a:p>
            <a:r>
              <a:rPr lang="sv-SE"/>
              <a:t>Klicka här för att ändra format</a:t>
            </a:r>
            <a:endParaRPr lang="sv-SE" dirty="0"/>
          </a:p>
        </p:txBody>
      </p:sp>
      <p:sp>
        <p:nvSpPr>
          <p:cNvPr id="3" name="Platshållare för innehåll 2">
            <a:extLst>
              <a:ext uri="{FF2B5EF4-FFF2-40B4-BE49-F238E27FC236}">
                <a16:creationId xmlns:a16="http://schemas.microsoft.com/office/drawing/2014/main" id="{31BA658D-7E57-4650-A5CA-1887C546AE4D}"/>
              </a:ext>
            </a:extLst>
          </p:cNvPr>
          <p:cNvSpPr>
            <a:spLocks noGrp="1"/>
          </p:cNvSpPr>
          <p:nvPr>
            <p:ph sz="half" idx="1"/>
          </p:nvPr>
        </p:nvSpPr>
        <p:spPr>
          <a:xfrm>
            <a:off x="828000" y="2636912"/>
            <a:ext cx="5112000" cy="360000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innehåll 3">
            <a:extLst>
              <a:ext uri="{FF2B5EF4-FFF2-40B4-BE49-F238E27FC236}">
                <a16:creationId xmlns:a16="http://schemas.microsoft.com/office/drawing/2014/main" id="{256D0AD2-7086-42B3-A9CE-45EC82879056}"/>
              </a:ext>
            </a:extLst>
          </p:cNvPr>
          <p:cNvSpPr>
            <a:spLocks noGrp="1"/>
          </p:cNvSpPr>
          <p:nvPr>
            <p:ph sz="half" idx="2"/>
          </p:nvPr>
        </p:nvSpPr>
        <p:spPr>
          <a:xfrm>
            <a:off x="6290542" y="2636912"/>
            <a:ext cx="5112000" cy="360000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28" name="Platshållare för datum 27">
            <a:extLst>
              <a:ext uri="{FF2B5EF4-FFF2-40B4-BE49-F238E27FC236}">
                <a16:creationId xmlns:a16="http://schemas.microsoft.com/office/drawing/2014/main" id="{08356797-25AD-4A46-BECA-966ACF3F7BF7}"/>
              </a:ext>
            </a:extLst>
          </p:cNvPr>
          <p:cNvSpPr>
            <a:spLocks noGrp="1"/>
          </p:cNvSpPr>
          <p:nvPr>
            <p:ph type="dt" sz="half" idx="19"/>
          </p:nvPr>
        </p:nvSpPr>
        <p:spPr/>
        <p:txBody>
          <a:bodyPr/>
          <a:lstStyle/>
          <a:p>
            <a:fld id="{51447742-CB04-40E7-9E18-D4F23227BF9D}" type="datetime1">
              <a:rPr lang="sv-SE" smtClean="0"/>
              <a:t>2024-01-09</a:t>
            </a:fld>
            <a:endParaRPr lang="sv-SE" dirty="0"/>
          </a:p>
        </p:txBody>
      </p:sp>
      <p:sp>
        <p:nvSpPr>
          <p:cNvPr id="12" name="Platshållare för sidfot 31">
            <a:extLst>
              <a:ext uri="{FF2B5EF4-FFF2-40B4-BE49-F238E27FC236}">
                <a16:creationId xmlns:a16="http://schemas.microsoft.com/office/drawing/2014/main" id="{CCEC4D66-8B05-4AAD-8320-EC589533DDCD}"/>
              </a:ext>
            </a:extLst>
          </p:cNvPr>
          <p:cNvSpPr>
            <a:spLocks noGrp="1"/>
          </p:cNvSpPr>
          <p:nvPr>
            <p:ph type="ftr" sz="quarter" idx="20"/>
          </p:nvPr>
        </p:nvSpPr>
        <p:spPr>
          <a:xfrm>
            <a:off x="6140623" y="327804"/>
            <a:ext cx="5355977" cy="364892"/>
          </a:xfrm>
        </p:spPr>
        <p:txBody>
          <a:bodyPr/>
          <a:lstStyle>
            <a:lvl1pPr>
              <a:defRPr>
                <a:solidFill>
                  <a:schemeClr val="tx2"/>
                </a:solidFill>
              </a:defRPr>
            </a:lvl1pPr>
          </a:lstStyle>
          <a:p>
            <a:r>
              <a:rPr lang="en-US"/>
              <a:t>Financiers' Toolbox - Create your own funding strategy</a:t>
            </a:r>
            <a:endParaRPr lang="sv-SE" dirty="0"/>
          </a:p>
        </p:txBody>
      </p:sp>
      <p:sp>
        <p:nvSpPr>
          <p:cNvPr id="13" name="Platshållare för bildnummer 32">
            <a:extLst>
              <a:ext uri="{FF2B5EF4-FFF2-40B4-BE49-F238E27FC236}">
                <a16:creationId xmlns:a16="http://schemas.microsoft.com/office/drawing/2014/main" id="{0A68A374-B021-496C-8B12-5FB47C28EA08}"/>
              </a:ext>
            </a:extLst>
          </p:cNvPr>
          <p:cNvSpPr>
            <a:spLocks noGrp="1"/>
          </p:cNvSpPr>
          <p:nvPr>
            <p:ph type="sldNum" sz="quarter" idx="21"/>
          </p:nvPr>
        </p:nvSpPr>
        <p:spPr>
          <a:xfrm>
            <a:off x="11614763" y="327801"/>
            <a:ext cx="360000" cy="359770"/>
          </a:xfrm>
        </p:spPr>
        <p:txBody>
          <a:bodyPr/>
          <a:lstStyle>
            <a:lvl1pPr>
              <a:defRPr>
                <a:solidFill>
                  <a:schemeClr val="tx2"/>
                </a:solidFill>
              </a:defRPr>
            </a:lvl1pPr>
          </a:lstStyle>
          <a:p>
            <a:fld id="{F4882AB4-7500-4802-830D-10DB75A603ED}" type="slidenum">
              <a:rPr lang="sv-SE" smtClean="0"/>
              <a:pPr/>
              <a:t>‹#›</a:t>
            </a:fld>
            <a:endParaRPr lang="sv-SE" dirty="0"/>
          </a:p>
        </p:txBody>
      </p:sp>
      <p:sp>
        <p:nvSpPr>
          <p:cNvPr id="16" name="Platshållare för text 40">
            <a:extLst>
              <a:ext uri="{FF2B5EF4-FFF2-40B4-BE49-F238E27FC236}">
                <a16:creationId xmlns:a16="http://schemas.microsoft.com/office/drawing/2014/main" id="{4334FE6B-7C16-4E6A-A3B7-51E1525DCC22}"/>
              </a:ext>
              <a:ext uri="{C183D7F6-B498-43B3-948B-1728B52AA6E4}">
                <adec:decorative xmlns:adec="http://schemas.microsoft.com/office/drawing/2017/decorative" val="1"/>
              </a:ext>
            </a:extLst>
          </p:cNvPr>
          <p:cNvSpPr>
            <a:spLocks noGrp="1" noChangeAspect="1"/>
          </p:cNvSpPr>
          <p:nvPr>
            <p:ph type="body" sz="quarter" idx="18" hasCustomPrompt="1"/>
          </p:nvPr>
        </p:nvSpPr>
        <p:spPr>
          <a:xfrm>
            <a:off x="411619" y="168094"/>
            <a:ext cx="1026000" cy="484099"/>
          </a:xfrm>
          <a:blipFill dpi="0" rotWithShape="1">
            <a:blip r:embed="rId2" cstate="hqprint">
              <a:extLst>
                <a:ext uri="{28A0092B-C50C-407E-A947-70E740481C1C}">
                  <a14:useLocalDpi xmlns:a14="http://schemas.microsoft.com/office/drawing/2010/main" val="0"/>
                </a:ext>
              </a:extLst>
            </a:blip>
            <a:srcRect/>
            <a:stretch>
              <a:fillRect/>
            </a:stretch>
          </a:blipFill>
        </p:spPr>
        <p:txBody>
          <a:bodyPr>
            <a:normAutofit/>
          </a:bodyPr>
          <a:lstStyle>
            <a:lvl1pPr marL="0" indent="0">
              <a:buNone/>
              <a:defRPr sz="200"/>
            </a:lvl1pPr>
          </a:lstStyle>
          <a:p>
            <a:pPr lvl="0"/>
            <a:r>
              <a:rPr lang="sv-SE" dirty="0"/>
              <a:t> </a:t>
            </a:r>
          </a:p>
        </p:txBody>
      </p:sp>
    </p:spTree>
    <p:extLst>
      <p:ext uri="{BB962C8B-B14F-4D97-AF65-F5344CB8AC3E}">
        <p14:creationId xmlns:p14="http://schemas.microsoft.com/office/powerpoint/2010/main" val="870988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ext vänster, bild höger">
    <p:spTree>
      <p:nvGrpSpPr>
        <p:cNvPr id="1" name=""/>
        <p:cNvGrpSpPr/>
        <p:nvPr/>
      </p:nvGrpSpPr>
      <p:grpSpPr>
        <a:xfrm>
          <a:off x="0" y="0"/>
          <a:ext cx="0" cy="0"/>
          <a:chOff x="0" y="0"/>
          <a:chExt cx="0" cy="0"/>
        </a:xfrm>
      </p:grpSpPr>
      <p:sp>
        <p:nvSpPr>
          <p:cNvPr id="11" name="Platshållare för bild 2">
            <a:extLst>
              <a:ext uri="{FF2B5EF4-FFF2-40B4-BE49-F238E27FC236}">
                <a16:creationId xmlns:a16="http://schemas.microsoft.com/office/drawing/2014/main" id="{18D787A3-79CF-471A-9E86-68F43F232BC6}"/>
              </a:ext>
            </a:extLst>
          </p:cNvPr>
          <p:cNvSpPr>
            <a:spLocks noGrp="1"/>
          </p:cNvSpPr>
          <p:nvPr>
            <p:ph type="pic" idx="1" hasCustomPrompt="1"/>
          </p:nvPr>
        </p:nvSpPr>
        <p:spPr>
          <a:xfrm>
            <a:off x="6252000" y="0"/>
            <a:ext cx="5940000" cy="6858000"/>
          </a:xfrm>
          <a:solidFill>
            <a:schemeClr val="bg1">
              <a:lumMod val="85000"/>
            </a:schemeClr>
          </a:solidFill>
        </p:spPr>
        <p:txBody>
          <a:bodyPr anchor="b"/>
          <a:lstStyle>
            <a:lvl1pPr marL="0" indent="0" algn="ctr">
              <a:buNone/>
              <a:defRPr sz="1100" b="0">
                <a:solidFill>
                  <a:schemeClr val="tx1">
                    <a:lumMod val="50000"/>
                    <a:lumOff val="50000"/>
                  </a:schemeClr>
                </a:solidFill>
                <a:effectLs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dirty="0"/>
              <a:t>Använd bildbanken för att infoga en bild. För att byta ut bilden, välj ”Ångra” och infoga sedan en annan bild från bildbanken. Går inte det, radera bilden innan ny bild infogas.</a:t>
            </a:r>
            <a:br>
              <a:rPr lang="sv-SE" dirty="0"/>
            </a:br>
            <a:r>
              <a:rPr lang="sv-SE" dirty="0"/>
              <a:t>Hamnar bilden framför och döljer allt, välj ”Återställ” på Start-fliken.</a:t>
            </a:r>
          </a:p>
        </p:txBody>
      </p:sp>
      <p:sp>
        <p:nvSpPr>
          <p:cNvPr id="18" name="Platshållare för text 4">
            <a:extLst>
              <a:ext uri="{FF2B5EF4-FFF2-40B4-BE49-F238E27FC236}">
                <a16:creationId xmlns:a16="http://schemas.microsoft.com/office/drawing/2014/main" id="{C2B56E16-AF2B-494F-92EE-FBF2667C7CC5}"/>
              </a:ext>
              <a:ext uri="{C183D7F6-B498-43B3-948B-1728B52AA6E4}">
                <adec:decorative xmlns:adec="http://schemas.microsoft.com/office/drawing/2017/decorative" val="1"/>
              </a:ext>
            </a:extLst>
          </p:cNvPr>
          <p:cNvSpPr>
            <a:spLocks noGrp="1"/>
          </p:cNvSpPr>
          <p:nvPr>
            <p:ph type="body" sz="quarter" idx="12" hasCustomPrompt="1"/>
          </p:nvPr>
        </p:nvSpPr>
        <p:spPr>
          <a:xfrm>
            <a:off x="1" y="0"/>
            <a:ext cx="12191999" cy="792000"/>
          </a:xfrm>
          <a:solidFill>
            <a:srgbClr val="003C50">
              <a:alpha val="80000"/>
            </a:srgbClr>
          </a:solidFill>
        </p:spPr>
        <p:txBody>
          <a:bodyPr/>
          <a:lstStyle>
            <a:lvl1pPr marL="0" indent="0">
              <a:buNone/>
              <a:defRPr sz="100"/>
            </a:lvl1pPr>
          </a:lstStyle>
          <a:p>
            <a:pPr lvl="0"/>
            <a:r>
              <a:rPr lang="sv-SE" dirty="0"/>
              <a:t> </a:t>
            </a:r>
          </a:p>
        </p:txBody>
      </p:sp>
      <p:sp>
        <p:nvSpPr>
          <p:cNvPr id="15" name="Platshållare för text 40">
            <a:extLst>
              <a:ext uri="{FF2B5EF4-FFF2-40B4-BE49-F238E27FC236}">
                <a16:creationId xmlns:a16="http://schemas.microsoft.com/office/drawing/2014/main" id="{C7B96F67-A5F7-4E1F-A62E-67412A99EB46}"/>
              </a:ext>
              <a:ext uri="{C183D7F6-B498-43B3-948B-1728B52AA6E4}">
                <adec:decorative xmlns:adec="http://schemas.microsoft.com/office/drawing/2017/decorative" val="1"/>
              </a:ext>
            </a:extLst>
          </p:cNvPr>
          <p:cNvSpPr>
            <a:spLocks noGrp="1"/>
          </p:cNvSpPr>
          <p:nvPr>
            <p:ph type="body" sz="quarter" idx="16" hasCustomPrompt="1"/>
          </p:nvPr>
        </p:nvSpPr>
        <p:spPr>
          <a:xfrm>
            <a:off x="11549043" y="334800"/>
            <a:ext cx="7200" cy="280800"/>
          </a:xfrm>
          <a:solidFill>
            <a:schemeClr val="bg1"/>
          </a:solidFill>
          <a:ln>
            <a:noFill/>
          </a:ln>
        </p:spPr>
        <p:txBody>
          <a:bodyPr>
            <a:normAutofit/>
          </a:bodyPr>
          <a:lstStyle>
            <a:lvl1pPr marL="0" indent="0">
              <a:buNone/>
              <a:defRPr sz="200">
                <a:solidFill>
                  <a:schemeClr val="bg2"/>
                </a:solidFill>
              </a:defRPr>
            </a:lvl1pPr>
          </a:lstStyle>
          <a:p>
            <a:pPr lvl="0"/>
            <a:r>
              <a:rPr lang="sv-SE" dirty="0"/>
              <a:t> </a:t>
            </a:r>
          </a:p>
        </p:txBody>
      </p:sp>
      <p:sp>
        <p:nvSpPr>
          <p:cNvPr id="19" name="Platshållare för text 40">
            <a:extLst>
              <a:ext uri="{FF2B5EF4-FFF2-40B4-BE49-F238E27FC236}">
                <a16:creationId xmlns:a16="http://schemas.microsoft.com/office/drawing/2014/main" id="{E7574B2B-6F79-4443-BFFF-1EE4C1D0C9E7}"/>
              </a:ext>
              <a:ext uri="{C183D7F6-B498-43B3-948B-1728B52AA6E4}">
                <adec:decorative xmlns:adec="http://schemas.microsoft.com/office/drawing/2017/decorative" val="1"/>
              </a:ext>
            </a:extLst>
          </p:cNvPr>
          <p:cNvSpPr>
            <a:spLocks noGrp="1" noChangeAspect="1"/>
          </p:cNvSpPr>
          <p:nvPr>
            <p:ph type="body" sz="quarter" idx="18" hasCustomPrompt="1"/>
          </p:nvPr>
        </p:nvSpPr>
        <p:spPr>
          <a:xfrm>
            <a:off x="417600" y="170475"/>
            <a:ext cx="1018400" cy="482400"/>
          </a:xfrm>
          <a:blipFill>
            <a:blip r:embed="rId2"/>
            <a:stretch>
              <a:fillRect/>
            </a:stretch>
          </a:blipFill>
        </p:spPr>
        <p:txBody>
          <a:bodyPr>
            <a:normAutofit/>
          </a:bodyPr>
          <a:lstStyle>
            <a:lvl1pPr marL="0" indent="0">
              <a:buNone/>
              <a:defRPr sz="200"/>
            </a:lvl1pPr>
          </a:lstStyle>
          <a:p>
            <a:pPr lvl="0"/>
            <a:r>
              <a:rPr lang="sv-SE" dirty="0"/>
              <a:t> </a:t>
            </a:r>
          </a:p>
        </p:txBody>
      </p:sp>
      <p:sp>
        <p:nvSpPr>
          <p:cNvPr id="2" name="Rubrik 1">
            <a:extLst>
              <a:ext uri="{FF2B5EF4-FFF2-40B4-BE49-F238E27FC236}">
                <a16:creationId xmlns:a16="http://schemas.microsoft.com/office/drawing/2014/main" id="{C242130D-36F3-45D5-AE2C-E3CA80881A2E}"/>
              </a:ext>
            </a:extLst>
          </p:cNvPr>
          <p:cNvSpPr>
            <a:spLocks noGrp="1"/>
          </p:cNvSpPr>
          <p:nvPr>
            <p:ph type="title"/>
          </p:nvPr>
        </p:nvSpPr>
        <p:spPr>
          <a:xfrm>
            <a:off x="828000" y="1548000"/>
            <a:ext cx="5112197" cy="1066390"/>
          </a:xfrm>
        </p:spPr>
        <p:txBody>
          <a:bodyPr anchor="t"/>
          <a:lstStyle>
            <a:lvl1pPr>
              <a:defRPr lang="sv-SE" sz="3600" b="1" kern="1200" baseline="0" dirty="0">
                <a:solidFill>
                  <a:schemeClr val="accent1"/>
                </a:solidFill>
                <a:latin typeface="+mj-lt"/>
                <a:ea typeface="+mj-ea"/>
                <a:cs typeface="+mj-cs"/>
              </a:defRPr>
            </a:lvl1pPr>
          </a:lstStyle>
          <a:p>
            <a:r>
              <a:rPr lang="sv-SE"/>
              <a:t>Klicka här för att ändra format</a:t>
            </a:r>
            <a:endParaRPr lang="sv-SE" dirty="0"/>
          </a:p>
        </p:txBody>
      </p:sp>
      <p:sp>
        <p:nvSpPr>
          <p:cNvPr id="26" name="Platshållare för text 3">
            <a:extLst>
              <a:ext uri="{FF2B5EF4-FFF2-40B4-BE49-F238E27FC236}">
                <a16:creationId xmlns:a16="http://schemas.microsoft.com/office/drawing/2014/main" id="{9A363D30-D121-459C-9006-A601F13C3F20}"/>
              </a:ext>
            </a:extLst>
          </p:cNvPr>
          <p:cNvSpPr>
            <a:spLocks noGrp="1"/>
          </p:cNvSpPr>
          <p:nvPr>
            <p:ph type="body" sz="half" idx="13"/>
          </p:nvPr>
        </p:nvSpPr>
        <p:spPr>
          <a:xfrm>
            <a:off x="828000" y="2808000"/>
            <a:ext cx="5112196" cy="3068638"/>
          </a:xfrm>
        </p:spPr>
        <p:txBody>
          <a:bodyPr/>
          <a:lstStyle>
            <a:lvl1pPr>
              <a:defRPr lang="sv-SE" sz="2400" kern="1200" dirty="0">
                <a:solidFill>
                  <a:schemeClr val="tx1"/>
                </a:solidFill>
                <a:latin typeface="+mn-lt"/>
                <a:ea typeface="+mn-ea"/>
                <a:cs typeface="+mn-cs"/>
              </a:defRPr>
            </a:lvl1pPr>
            <a:lvl2pPr>
              <a:defRPr/>
            </a:lvl2pPr>
            <a:lvl3pPr>
              <a:defRPr/>
            </a:lvl3pPr>
            <a:lvl4pPr>
              <a:defRPr/>
            </a:lvl4pPr>
            <a:lvl5pPr>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sz="2400" dirty="0"/>
          </a:p>
        </p:txBody>
      </p:sp>
      <p:sp>
        <p:nvSpPr>
          <p:cNvPr id="39" name="Platshållare för datum 38">
            <a:extLst>
              <a:ext uri="{FF2B5EF4-FFF2-40B4-BE49-F238E27FC236}">
                <a16:creationId xmlns:a16="http://schemas.microsoft.com/office/drawing/2014/main" id="{015544CF-9415-4932-A9F3-B55879E0C121}"/>
              </a:ext>
            </a:extLst>
          </p:cNvPr>
          <p:cNvSpPr>
            <a:spLocks noGrp="1"/>
          </p:cNvSpPr>
          <p:nvPr>
            <p:ph type="dt" sz="half" idx="25"/>
          </p:nvPr>
        </p:nvSpPr>
        <p:spPr/>
        <p:txBody>
          <a:bodyPr/>
          <a:lstStyle/>
          <a:p>
            <a:fld id="{42C3E6A3-C93E-4C57-8BEF-D09F465FB800}" type="datetime1">
              <a:rPr lang="sv-SE" smtClean="0"/>
              <a:t>2024-01-09</a:t>
            </a:fld>
            <a:endParaRPr lang="sv-SE" dirty="0"/>
          </a:p>
        </p:txBody>
      </p:sp>
      <p:sp>
        <p:nvSpPr>
          <p:cNvPr id="13" name="Platshållare för sidfot 12">
            <a:extLst>
              <a:ext uri="{FF2B5EF4-FFF2-40B4-BE49-F238E27FC236}">
                <a16:creationId xmlns:a16="http://schemas.microsoft.com/office/drawing/2014/main" id="{903408BD-7214-4A40-ACA9-2EA072D283C5}"/>
              </a:ext>
            </a:extLst>
          </p:cNvPr>
          <p:cNvSpPr>
            <a:spLocks noGrp="1"/>
          </p:cNvSpPr>
          <p:nvPr>
            <p:ph type="ftr" sz="quarter" idx="26"/>
          </p:nvPr>
        </p:nvSpPr>
        <p:spPr>
          <a:xfrm>
            <a:off x="6140623" y="327804"/>
            <a:ext cx="5355977" cy="364892"/>
          </a:xfrm>
        </p:spPr>
        <p:txBody>
          <a:bodyPr/>
          <a:lstStyle/>
          <a:p>
            <a:r>
              <a:rPr lang="en-US"/>
              <a:t>Financiers' Toolbox - Create your own funding strategy</a:t>
            </a:r>
            <a:endParaRPr lang="sv-SE" dirty="0"/>
          </a:p>
        </p:txBody>
      </p:sp>
      <p:sp>
        <p:nvSpPr>
          <p:cNvPr id="14" name="Platshållare för bildnummer 16">
            <a:extLst>
              <a:ext uri="{FF2B5EF4-FFF2-40B4-BE49-F238E27FC236}">
                <a16:creationId xmlns:a16="http://schemas.microsoft.com/office/drawing/2014/main" id="{FCB9F3B4-6625-4944-925C-80C85E2CE57B}"/>
              </a:ext>
            </a:extLst>
          </p:cNvPr>
          <p:cNvSpPr>
            <a:spLocks noGrp="1"/>
          </p:cNvSpPr>
          <p:nvPr>
            <p:ph type="sldNum" sz="quarter" idx="27"/>
          </p:nvPr>
        </p:nvSpPr>
        <p:spPr>
          <a:xfrm>
            <a:off x="11614763" y="327801"/>
            <a:ext cx="360000" cy="359770"/>
          </a:xfrm>
        </p:spPr>
        <p:txBody>
          <a:bodyPr/>
          <a:lstStyle/>
          <a:p>
            <a:fld id="{F4882AB4-7500-4802-830D-10DB75A603ED}" type="slidenum">
              <a:rPr lang="sv-SE" smtClean="0"/>
              <a:pPr/>
              <a:t>‹#›</a:t>
            </a:fld>
            <a:endParaRPr lang="sv-SE" dirty="0"/>
          </a:p>
        </p:txBody>
      </p:sp>
    </p:spTree>
    <p:extLst>
      <p:ext uri="{BB962C8B-B14F-4D97-AF65-F5344CB8AC3E}">
        <p14:creationId xmlns:p14="http://schemas.microsoft.com/office/powerpoint/2010/main" val="1010377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Bildbakgrund mörk m vit text">
    <p:bg>
      <p:bgPr>
        <a:solidFill>
          <a:schemeClr val="bg2"/>
        </a:solidFill>
        <a:effectLst/>
      </p:bgPr>
    </p:bg>
    <p:spTree>
      <p:nvGrpSpPr>
        <p:cNvPr id="1" name=""/>
        <p:cNvGrpSpPr/>
        <p:nvPr/>
      </p:nvGrpSpPr>
      <p:grpSpPr>
        <a:xfrm>
          <a:off x="0" y="0"/>
          <a:ext cx="0" cy="0"/>
          <a:chOff x="0" y="0"/>
          <a:chExt cx="0" cy="0"/>
        </a:xfrm>
      </p:grpSpPr>
      <p:sp>
        <p:nvSpPr>
          <p:cNvPr id="10" name="Platshållare för bild 45">
            <a:extLst>
              <a:ext uri="{FF2B5EF4-FFF2-40B4-BE49-F238E27FC236}">
                <a16:creationId xmlns:a16="http://schemas.microsoft.com/office/drawing/2014/main" id="{8FE4AA8A-14DA-4B8D-9A19-26A080A52D02}"/>
              </a:ext>
              <a:ext uri="{C183D7F6-B498-43B3-948B-1728B52AA6E4}">
                <adec:decorative xmlns:adec="http://schemas.microsoft.com/office/drawing/2017/decorative" val="1"/>
              </a:ext>
            </a:extLst>
          </p:cNvPr>
          <p:cNvSpPr>
            <a:spLocks noGrp="1"/>
          </p:cNvSpPr>
          <p:nvPr>
            <p:ph type="pic" sz="quarter" idx="19" hasCustomPrompt="1"/>
          </p:nvPr>
        </p:nvSpPr>
        <p:spPr>
          <a:xfrm>
            <a:off x="0" y="0"/>
            <a:ext cx="12192000" cy="6858000"/>
          </a:xfrm>
          <a:solidFill>
            <a:schemeClr val="tx1">
              <a:lumMod val="85000"/>
            </a:schemeClr>
          </a:solidFill>
        </p:spPr>
        <p:txBody>
          <a:bodyPr anchor="ctr"/>
          <a:lstStyle>
            <a:lvl1pPr marL="0" indent="0" algn="ctr">
              <a:buNone/>
              <a:defRPr sz="1100">
                <a:solidFill>
                  <a:schemeClr val="bg1">
                    <a:lumMod val="50000"/>
                    <a:lumOff val="50000"/>
                  </a:schemeClr>
                </a:solidFill>
                <a:effectLst/>
              </a:defRPr>
            </a:lvl1pPr>
          </a:lstStyle>
          <a:p>
            <a:r>
              <a:rPr lang="sv-SE" dirty="0"/>
              <a:t>Använd bildbanken för att infoga en bakgrundsbild. För att byta ut bilden, välj ”Ångra” och infoga sedan en annan bild från bildbanken. Går inte det, radera bilden innan ny bild infogas.</a:t>
            </a:r>
            <a:br>
              <a:rPr lang="sv-SE" dirty="0"/>
            </a:br>
            <a:r>
              <a:rPr lang="sv-SE" dirty="0"/>
              <a:t>Hamnar bilden framför och döljer allt, välj ”Återställ” på Start-fliken.</a:t>
            </a:r>
          </a:p>
        </p:txBody>
      </p:sp>
      <p:sp>
        <p:nvSpPr>
          <p:cNvPr id="21" name="Platshållare för text 4">
            <a:extLst>
              <a:ext uri="{FF2B5EF4-FFF2-40B4-BE49-F238E27FC236}">
                <a16:creationId xmlns:a16="http://schemas.microsoft.com/office/drawing/2014/main" id="{277AF25A-136A-45CD-A673-F696141D1AA2}"/>
              </a:ext>
              <a:ext uri="{C183D7F6-B498-43B3-948B-1728B52AA6E4}">
                <adec:decorative xmlns:adec="http://schemas.microsoft.com/office/drawing/2017/decorative" val="1"/>
              </a:ext>
            </a:extLst>
          </p:cNvPr>
          <p:cNvSpPr>
            <a:spLocks noGrp="1"/>
          </p:cNvSpPr>
          <p:nvPr>
            <p:ph type="body" sz="quarter" idx="23" hasCustomPrompt="1"/>
          </p:nvPr>
        </p:nvSpPr>
        <p:spPr>
          <a:xfrm>
            <a:off x="1" y="0"/>
            <a:ext cx="12191999" cy="792000"/>
          </a:xfrm>
          <a:solidFill>
            <a:schemeClr val="tx1">
              <a:alpha val="66000"/>
            </a:schemeClr>
          </a:solidFill>
        </p:spPr>
        <p:txBody>
          <a:bodyPr/>
          <a:lstStyle>
            <a:lvl1pPr marL="0" indent="0">
              <a:buNone/>
              <a:defRPr sz="100"/>
            </a:lvl1pPr>
          </a:lstStyle>
          <a:p>
            <a:pPr lvl="0"/>
            <a:r>
              <a:rPr lang="sv-SE" dirty="0"/>
              <a:t> </a:t>
            </a:r>
          </a:p>
        </p:txBody>
      </p:sp>
      <p:sp>
        <p:nvSpPr>
          <p:cNvPr id="13" name="Platshållare för text 40">
            <a:extLst>
              <a:ext uri="{FF2B5EF4-FFF2-40B4-BE49-F238E27FC236}">
                <a16:creationId xmlns:a16="http://schemas.microsoft.com/office/drawing/2014/main" id="{D4D46C7F-24BE-4B71-8424-C8C550F387F5}"/>
              </a:ext>
              <a:ext uri="{C183D7F6-B498-43B3-948B-1728B52AA6E4}">
                <adec:decorative xmlns:adec="http://schemas.microsoft.com/office/drawing/2017/decorative" val="1"/>
              </a:ext>
            </a:extLst>
          </p:cNvPr>
          <p:cNvSpPr>
            <a:spLocks noGrp="1"/>
          </p:cNvSpPr>
          <p:nvPr>
            <p:ph type="body" sz="quarter" idx="16" hasCustomPrompt="1"/>
          </p:nvPr>
        </p:nvSpPr>
        <p:spPr>
          <a:xfrm>
            <a:off x="11549043" y="334800"/>
            <a:ext cx="7200" cy="280800"/>
          </a:xfrm>
          <a:solidFill>
            <a:schemeClr val="accent1"/>
          </a:solidFill>
          <a:ln>
            <a:noFill/>
          </a:ln>
        </p:spPr>
        <p:txBody>
          <a:bodyPr>
            <a:normAutofit/>
          </a:bodyPr>
          <a:lstStyle>
            <a:lvl1pPr marL="0" indent="0">
              <a:buNone/>
              <a:defRPr sz="200">
                <a:solidFill>
                  <a:schemeClr val="bg2"/>
                </a:solidFill>
              </a:defRPr>
            </a:lvl1pPr>
          </a:lstStyle>
          <a:p>
            <a:pPr lvl="0"/>
            <a:r>
              <a:rPr lang="sv-SE" dirty="0"/>
              <a:t> </a:t>
            </a:r>
          </a:p>
        </p:txBody>
      </p:sp>
      <p:sp>
        <p:nvSpPr>
          <p:cNvPr id="22" name="Rubrik 1">
            <a:extLst>
              <a:ext uri="{FF2B5EF4-FFF2-40B4-BE49-F238E27FC236}">
                <a16:creationId xmlns:a16="http://schemas.microsoft.com/office/drawing/2014/main" id="{A5E992E2-A642-45D0-B1D9-4D4633209005}"/>
              </a:ext>
            </a:extLst>
          </p:cNvPr>
          <p:cNvSpPr>
            <a:spLocks noGrp="1"/>
          </p:cNvSpPr>
          <p:nvPr>
            <p:ph type="title"/>
          </p:nvPr>
        </p:nvSpPr>
        <p:spPr>
          <a:xfrm>
            <a:off x="828000" y="1548000"/>
            <a:ext cx="5112197" cy="1066390"/>
          </a:xfrm>
        </p:spPr>
        <p:txBody>
          <a:bodyPr anchor="t"/>
          <a:lstStyle>
            <a:lvl1pPr>
              <a:defRPr lang="sv-SE" sz="3600" b="1" kern="1200" baseline="0" dirty="0">
                <a:solidFill>
                  <a:schemeClr val="tx1"/>
                </a:solidFill>
                <a:latin typeface="+mj-lt"/>
                <a:ea typeface="+mj-ea"/>
                <a:cs typeface="+mj-cs"/>
              </a:defRPr>
            </a:lvl1pPr>
          </a:lstStyle>
          <a:p>
            <a:r>
              <a:rPr lang="sv-SE"/>
              <a:t>Klicka här för att ändra format</a:t>
            </a:r>
            <a:endParaRPr lang="sv-SE" dirty="0"/>
          </a:p>
        </p:txBody>
      </p:sp>
      <p:sp>
        <p:nvSpPr>
          <p:cNvPr id="2" name="Platshållare för datum 1">
            <a:extLst>
              <a:ext uri="{FF2B5EF4-FFF2-40B4-BE49-F238E27FC236}">
                <a16:creationId xmlns:a16="http://schemas.microsoft.com/office/drawing/2014/main" id="{03894B4C-7817-4756-B8DA-23373B697127}"/>
              </a:ext>
            </a:extLst>
          </p:cNvPr>
          <p:cNvSpPr>
            <a:spLocks noGrp="1"/>
          </p:cNvSpPr>
          <p:nvPr>
            <p:ph type="dt" sz="half" idx="32"/>
          </p:nvPr>
        </p:nvSpPr>
        <p:spPr/>
        <p:txBody>
          <a:bodyPr/>
          <a:lstStyle/>
          <a:p>
            <a:fld id="{41C3B1D3-CFE9-4FCA-96CE-47BD767072F1}" type="datetime1">
              <a:rPr lang="sv-SE" smtClean="0"/>
              <a:t>2024-01-09</a:t>
            </a:fld>
            <a:endParaRPr lang="sv-SE" dirty="0"/>
          </a:p>
        </p:txBody>
      </p:sp>
      <p:sp>
        <p:nvSpPr>
          <p:cNvPr id="14" name="Platshållare för sidfot 31">
            <a:extLst>
              <a:ext uri="{FF2B5EF4-FFF2-40B4-BE49-F238E27FC236}">
                <a16:creationId xmlns:a16="http://schemas.microsoft.com/office/drawing/2014/main" id="{56014A8C-58E9-4F16-8568-F8352A4000B1}"/>
              </a:ext>
            </a:extLst>
          </p:cNvPr>
          <p:cNvSpPr>
            <a:spLocks noGrp="1"/>
          </p:cNvSpPr>
          <p:nvPr>
            <p:ph type="ftr" sz="quarter" idx="20"/>
          </p:nvPr>
        </p:nvSpPr>
        <p:spPr>
          <a:xfrm>
            <a:off x="6140623" y="327804"/>
            <a:ext cx="5355977" cy="364892"/>
          </a:xfrm>
        </p:spPr>
        <p:txBody>
          <a:bodyPr/>
          <a:lstStyle>
            <a:lvl1pPr>
              <a:defRPr>
                <a:solidFill>
                  <a:schemeClr val="bg2"/>
                </a:solidFill>
              </a:defRPr>
            </a:lvl1pPr>
          </a:lstStyle>
          <a:p>
            <a:r>
              <a:rPr lang="en-US"/>
              <a:t>Financiers' Toolbox - Create your own funding strategy</a:t>
            </a:r>
            <a:endParaRPr lang="sv-SE" dirty="0"/>
          </a:p>
        </p:txBody>
      </p:sp>
      <p:sp>
        <p:nvSpPr>
          <p:cNvPr id="16" name="Platshållare för bildnummer 32">
            <a:extLst>
              <a:ext uri="{FF2B5EF4-FFF2-40B4-BE49-F238E27FC236}">
                <a16:creationId xmlns:a16="http://schemas.microsoft.com/office/drawing/2014/main" id="{67A1E9A5-E113-4858-885A-95CDF6C89813}"/>
              </a:ext>
            </a:extLst>
          </p:cNvPr>
          <p:cNvSpPr>
            <a:spLocks noGrp="1"/>
          </p:cNvSpPr>
          <p:nvPr>
            <p:ph type="sldNum" sz="quarter" idx="21"/>
          </p:nvPr>
        </p:nvSpPr>
        <p:spPr>
          <a:xfrm>
            <a:off x="11614763" y="327801"/>
            <a:ext cx="360000" cy="359770"/>
          </a:xfrm>
        </p:spPr>
        <p:txBody>
          <a:bodyPr/>
          <a:lstStyle>
            <a:lvl1pPr>
              <a:defRPr>
                <a:solidFill>
                  <a:schemeClr val="bg2"/>
                </a:solidFill>
              </a:defRPr>
            </a:lvl1pPr>
          </a:lstStyle>
          <a:p>
            <a:fld id="{F4882AB4-7500-4802-830D-10DB75A603ED}" type="slidenum">
              <a:rPr lang="sv-SE" smtClean="0"/>
              <a:pPr/>
              <a:t>‹#›</a:t>
            </a:fld>
            <a:endParaRPr lang="sv-SE" dirty="0"/>
          </a:p>
        </p:txBody>
      </p:sp>
      <p:sp>
        <p:nvSpPr>
          <p:cNvPr id="11" name="Platshållare för text 40">
            <a:extLst>
              <a:ext uri="{FF2B5EF4-FFF2-40B4-BE49-F238E27FC236}">
                <a16:creationId xmlns:a16="http://schemas.microsoft.com/office/drawing/2014/main" id="{C7B035E7-BBB5-4D8F-B9B6-4C36DAF0ED4E}"/>
              </a:ext>
              <a:ext uri="{C183D7F6-B498-43B3-948B-1728B52AA6E4}">
                <adec:decorative xmlns:adec="http://schemas.microsoft.com/office/drawing/2017/decorative" val="1"/>
              </a:ext>
            </a:extLst>
          </p:cNvPr>
          <p:cNvSpPr>
            <a:spLocks noGrp="1" noChangeAspect="1"/>
          </p:cNvSpPr>
          <p:nvPr>
            <p:ph type="body" sz="quarter" idx="18" hasCustomPrompt="1"/>
          </p:nvPr>
        </p:nvSpPr>
        <p:spPr>
          <a:xfrm>
            <a:off x="411619" y="168094"/>
            <a:ext cx="1026000" cy="484099"/>
          </a:xfrm>
          <a:blipFill dpi="0" rotWithShape="1">
            <a:blip r:embed="rId2" cstate="hqprint">
              <a:extLst>
                <a:ext uri="{28A0092B-C50C-407E-A947-70E740481C1C}">
                  <a14:useLocalDpi xmlns:a14="http://schemas.microsoft.com/office/drawing/2010/main" val="0"/>
                </a:ext>
              </a:extLst>
            </a:blip>
            <a:srcRect/>
            <a:stretch>
              <a:fillRect/>
            </a:stretch>
          </a:blipFill>
        </p:spPr>
        <p:txBody>
          <a:bodyPr>
            <a:normAutofit/>
          </a:bodyPr>
          <a:lstStyle>
            <a:lvl1pPr marL="0" indent="0">
              <a:buNone/>
              <a:defRPr sz="200"/>
            </a:lvl1pPr>
          </a:lstStyle>
          <a:p>
            <a:pPr lvl="0"/>
            <a:r>
              <a:rPr lang="sv-SE" dirty="0"/>
              <a:t> </a:t>
            </a:r>
          </a:p>
        </p:txBody>
      </p:sp>
    </p:spTree>
    <p:extLst>
      <p:ext uri="{BB962C8B-B14F-4D97-AF65-F5344CB8AC3E}">
        <p14:creationId xmlns:p14="http://schemas.microsoft.com/office/powerpoint/2010/main" val="5390354"/>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Platshållare för text 4">
            <a:extLst>
              <a:ext uri="{FF2B5EF4-FFF2-40B4-BE49-F238E27FC236}">
                <a16:creationId xmlns:a16="http://schemas.microsoft.com/office/drawing/2014/main" id="{998AEBC6-32AA-4626-90F5-6D22E36E4CD6}"/>
              </a:ext>
              <a:ext uri="{C183D7F6-B498-43B3-948B-1728B52AA6E4}">
                <adec:decorative xmlns:adec="http://schemas.microsoft.com/office/drawing/2017/decorative" val="1"/>
              </a:ext>
            </a:extLst>
          </p:cNvPr>
          <p:cNvSpPr txBox="1">
            <a:spLocks/>
          </p:cNvSpPr>
          <p:nvPr userDrawn="1"/>
        </p:nvSpPr>
        <p:spPr>
          <a:xfrm>
            <a:off x="1" y="0"/>
            <a:ext cx="12192000" cy="810000"/>
          </a:xfrm>
          <a:prstGeom prst="rect">
            <a:avLst/>
          </a:prstGeom>
          <a:solidFill>
            <a:schemeClr val="accent2"/>
          </a:solidFill>
        </p:spPr>
        <p:txBody>
          <a:bodyPr/>
          <a:lstStyle>
            <a:lvl1pPr marL="0" indent="0" algn="l" defTabSz="914400" rtl="0" eaLnBrk="1" latinLnBrk="0" hangingPunct="1">
              <a:lnSpc>
                <a:spcPct val="95000"/>
              </a:lnSpc>
              <a:spcBef>
                <a:spcPts val="1000"/>
              </a:spcBef>
              <a:buClr>
                <a:schemeClr val="accent1"/>
              </a:buClr>
              <a:buFont typeface="Candara" panose="020E0502030303020204" pitchFamily="34" charset="0"/>
              <a:buNone/>
              <a:defRPr sz="100" kern="1200">
                <a:solidFill>
                  <a:schemeClr val="tx1"/>
                </a:solidFill>
                <a:latin typeface="+mn-lt"/>
                <a:ea typeface="+mn-ea"/>
                <a:cs typeface="+mn-cs"/>
              </a:defRPr>
            </a:lvl1pPr>
            <a:lvl2pPr marL="403200" indent="-162000" algn="l" defTabSz="914400" rtl="0" eaLnBrk="1" latinLnBrk="0" hangingPunct="1">
              <a:lnSpc>
                <a:spcPct val="95000"/>
              </a:lnSpc>
              <a:spcBef>
                <a:spcPts val="800"/>
              </a:spcBef>
              <a:spcAft>
                <a:spcPts val="0"/>
              </a:spcAft>
              <a:buFont typeface="Candara" panose="020E0502030303020204" pitchFamily="34" charset="0"/>
              <a:buChar char="−"/>
              <a:defRPr sz="1800" kern="1200">
                <a:solidFill>
                  <a:schemeClr val="tx1"/>
                </a:solidFill>
                <a:latin typeface="+mn-lt"/>
                <a:ea typeface="+mn-ea"/>
                <a:cs typeface="+mn-cs"/>
              </a:defRPr>
            </a:lvl2pPr>
            <a:lvl3pPr marL="623888" indent="-177800" algn="l" defTabSz="914400" rtl="0" eaLnBrk="1" latinLnBrk="0" hangingPunct="1">
              <a:lnSpc>
                <a:spcPct val="95000"/>
              </a:lnSpc>
              <a:spcBef>
                <a:spcPts val="500"/>
              </a:spcBef>
              <a:buFont typeface="Arial" panose="020B0604020202020204" pitchFamily="34" charset="0"/>
              <a:buChar char="•"/>
              <a:defRPr sz="1600" kern="1200">
                <a:solidFill>
                  <a:schemeClr val="tx1"/>
                </a:solidFill>
                <a:latin typeface="+mn-lt"/>
                <a:ea typeface="+mn-ea"/>
                <a:cs typeface="+mn-cs"/>
              </a:defRPr>
            </a:lvl3pPr>
            <a:lvl4pPr marL="820800" indent="-162000" algn="l" defTabSz="914400" rtl="0" eaLnBrk="1" latinLnBrk="0" hangingPunct="1">
              <a:lnSpc>
                <a:spcPct val="95000"/>
              </a:lnSpc>
              <a:spcBef>
                <a:spcPts val="500"/>
              </a:spcBef>
              <a:buFont typeface="Candara" panose="020E0502030303020204" pitchFamily="34" charset="0"/>
              <a:buChar char="−"/>
              <a:defRPr sz="1400" kern="1200">
                <a:solidFill>
                  <a:schemeClr val="tx1"/>
                </a:solidFill>
                <a:latin typeface="+mn-lt"/>
                <a:ea typeface="+mn-ea"/>
                <a:cs typeface="+mn-cs"/>
              </a:defRPr>
            </a:lvl4pPr>
            <a:lvl5pPr marL="972000" indent="-122400" algn="l" defTabSz="914400" rtl="0" eaLnBrk="1" latinLnBrk="0" hangingPunct="1">
              <a:lnSpc>
                <a:spcPct val="95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noProof="0"/>
              <a:t> </a:t>
            </a:r>
          </a:p>
        </p:txBody>
      </p:sp>
      <p:sp>
        <p:nvSpPr>
          <p:cNvPr id="9" name="Platshållare för text 40">
            <a:extLst>
              <a:ext uri="{FF2B5EF4-FFF2-40B4-BE49-F238E27FC236}">
                <a16:creationId xmlns:a16="http://schemas.microsoft.com/office/drawing/2014/main" id="{72C3E631-02F9-4050-A763-00F5AB387C84}"/>
              </a:ext>
              <a:ext uri="{C183D7F6-B498-43B3-948B-1728B52AA6E4}">
                <adec:decorative xmlns:adec="http://schemas.microsoft.com/office/drawing/2017/decorative" val="1"/>
              </a:ext>
            </a:extLst>
          </p:cNvPr>
          <p:cNvSpPr txBox="1">
            <a:spLocks/>
          </p:cNvSpPr>
          <p:nvPr userDrawn="1"/>
        </p:nvSpPr>
        <p:spPr>
          <a:xfrm>
            <a:off x="11549043" y="332834"/>
            <a:ext cx="7200" cy="280621"/>
          </a:xfrm>
          <a:prstGeom prst="rect">
            <a:avLst/>
          </a:prstGeom>
          <a:solidFill>
            <a:schemeClr val="bg1"/>
          </a:solidFill>
        </p:spPr>
        <p:txBody>
          <a:bodyPr>
            <a:normAutofit/>
          </a:bodyPr>
          <a:lstStyle>
            <a:lvl1pPr marL="0" indent="0" algn="l" defTabSz="914400" rtl="0" eaLnBrk="1" latinLnBrk="0" hangingPunct="1">
              <a:lnSpc>
                <a:spcPct val="95000"/>
              </a:lnSpc>
              <a:spcBef>
                <a:spcPts val="1000"/>
              </a:spcBef>
              <a:buClr>
                <a:schemeClr val="accent1"/>
              </a:buClr>
              <a:buFont typeface="Candara" panose="020E0502030303020204" pitchFamily="34" charset="0"/>
              <a:buNone/>
              <a:defRPr sz="200" kern="1200">
                <a:solidFill>
                  <a:schemeClr val="tx1"/>
                </a:solidFill>
                <a:latin typeface="+mn-lt"/>
                <a:ea typeface="+mn-ea"/>
                <a:cs typeface="+mn-cs"/>
              </a:defRPr>
            </a:lvl1pPr>
            <a:lvl2pPr marL="403200" indent="-162000" algn="l" defTabSz="914400" rtl="0" eaLnBrk="1" latinLnBrk="0" hangingPunct="1">
              <a:lnSpc>
                <a:spcPct val="95000"/>
              </a:lnSpc>
              <a:spcBef>
                <a:spcPts val="800"/>
              </a:spcBef>
              <a:spcAft>
                <a:spcPts val="0"/>
              </a:spcAft>
              <a:buFont typeface="Candara" panose="020E0502030303020204" pitchFamily="34" charset="0"/>
              <a:buChar char="−"/>
              <a:defRPr sz="1800" kern="1200">
                <a:solidFill>
                  <a:schemeClr val="tx1"/>
                </a:solidFill>
                <a:latin typeface="+mn-lt"/>
                <a:ea typeface="+mn-ea"/>
                <a:cs typeface="+mn-cs"/>
              </a:defRPr>
            </a:lvl2pPr>
            <a:lvl3pPr marL="623888" indent="-177800" algn="l" defTabSz="914400" rtl="0" eaLnBrk="1" latinLnBrk="0" hangingPunct="1">
              <a:lnSpc>
                <a:spcPct val="95000"/>
              </a:lnSpc>
              <a:spcBef>
                <a:spcPts val="500"/>
              </a:spcBef>
              <a:buFont typeface="Arial" panose="020B0604020202020204" pitchFamily="34" charset="0"/>
              <a:buChar char="•"/>
              <a:defRPr sz="1600" kern="1200">
                <a:solidFill>
                  <a:schemeClr val="tx1"/>
                </a:solidFill>
                <a:latin typeface="+mn-lt"/>
                <a:ea typeface="+mn-ea"/>
                <a:cs typeface="+mn-cs"/>
              </a:defRPr>
            </a:lvl3pPr>
            <a:lvl4pPr marL="820800" indent="-162000" algn="l" defTabSz="914400" rtl="0" eaLnBrk="1" latinLnBrk="0" hangingPunct="1">
              <a:lnSpc>
                <a:spcPct val="95000"/>
              </a:lnSpc>
              <a:spcBef>
                <a:spcPts val="500"/>
              </a:spcBef>
              <a:buFont typeface="Candara" panose="020E0502030303020204" pitchFamily="34" charset="0"/>
              <a:buChar char="−"/>
              <a:defRPr sz="1400" kern="1200">
                <a:solidFill>
                  <a:schemeClr val="tx1"/>
                </a:solidFill>
                <a:latin typeface="+mn-lt"/>
                <a:ea typeface="+mn-ea"/>
                <a:cs typeface="+mn-cs"/>
              </a:defRPr>
            </a:lvl4pPr>
            <a:lvl5pPr marL="972000" indent="-122400" algn="l" defTabSz="914400" rtl="0" eaLnBrk="1" latinLnBrk="0" hangingPunct="1">
              <a:lnSpc>
                <a:spcPct val="95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noProof="0"/>
              <a:t> </a:t>
            </a:r>
          </a:p>
        </p:txBody>
      </p:sp>
      <p:pic>
        <p:nvPicPr>
          <p:cNvPr id="16" name="Bildobjekt 15" descr="Logo Swedish Defence University">
            <a:extLst>
              <a:ext uri="{FF2B5EF4-FFF2-40B4-BE49-F238E27FC236}">
                <a16:creationId xmlns:a16="http://schemas.microsoft.com/office/drawing/2014/main" id="{6755F941-CB7C-4F08-B353-578FFBD899FA}"/>
              </a:ext>
            </a:extLst>
          </p:cNvPr>
          <p:cNvPicPr>
            <a:picLocks noChangeAspect="1"/>
          </p:cNvPicPr>
          <p:nvPr userDrawn="1"/>
        </p:nvPicPr>
        <p:blipFill>
          <a:blip r:embed="rId18" cstate="hqprint">
            <a:extLst>
              <a:ext uri="{28A0092B-C50C-407E-A947-70E740481C1C}">
                <a14:useLocalDpi xmlns:a14="http://schemas.microsoft.com/office/drawing/2010/main" val="0"/>
              </a:ext>
            </a:extLst>
          </a:blip>
          <a:stretch>
            <a:fillRect/>
          </a:stretch>
        </p:blipFill>
        <p:spPr>
          <a:xfrm>
            <a:off x="417315" y="170420"/>
            <a:ext cx="1018800" cy="480707"/>
          </a:xfrm>
          <a:prstGeom prst="rect">
            <a:avLst/>
          </a:prstGeom>
        </p:spPr>
      </p:pic>
      <p:sp>
        <p:nvSpPr>
          <p:cNvPr id="2" name="Platshållare för rubrik 1">
            <a:extLst>
              <a:ext uri="{FF2B5EF4-FFF2-40B4-BE49-F238E27FC236}">
                <a16:creationId xmlns:a16="http://schemas.microsoft.com/office/drawing/2014/main" id="{34CDBB4B-E31C-43A2-99E2-ACBEA718FE9E}"/>
              </a:ext>
            </a:extLst>
          </p:cNvPr>
          <p:cNvSpPr>
            <a:spLocks noGrp="1"/>
          </p:cNvSpPr>
          <p:nvPr userDrawn="1">
            <p:ph type="title"/>
          </p:nvPr>
        </p:nvSpPr>
        <p:spPr>
          <a:xfrm>
            <a:off x="828000" y="1548000"/>
            <a:ext cx="10548000" cy="1008000"/>
          </a:xfrm>
          <a:prstGeom prst="rect">
            <a:avLst/>
          </a:prstGeom>
        </p:spPr>
        <p:txBody>
          <a:bodyPr vert="horz" lIns="0" tIns="0" rIns="0" bIns="0" rtlCol="0" anchor="t" anchorCtr="0">
            <a:noAutofit/>
          </a:bodyPr>
          <a:lstStyle/>
          <a:p>
            <a:r>
              <a:rPr lang="en-US" noProof="0"/>
              <a:t>Klicka här för att ändra mall för rubrikformat</a:t>
            </a:r>
          </a:p>
        </p:txBody>
      </p:sp>
      <p:sp>
        <p:nvSpPr>
          <p:cNvPr id="3" name="Platshållare för text 2">
            <a:extLst>
              <a:ext uri="{FF2B5EF4-FFF2-40B4-BE49-F238E27FC236}">
                <a16:creationId xmlns:a16="http://schemas.microsoft.com/office/drawing/2014/main" id="{69F5E9AB-065D-44BE-B117-CB639E9A84D9}"/>
              </a:ext>
            </a:extLst>
          </p:cNvPr>
          <p:cNvSpPr>
            <a:spLocks noGrp="1"/>
          </p:cNvSpPr>
          <p:nvPr userDrawn="1">
            <p:ph type="body" idx="1"/>
          </p:nvPr>
        </p:nvSpPr>
        <p:spPr>
          <a:xfrm>
            <a:off x="828000" y="2636912"/>
            <a:ext cx="10548000" cy="3600000"/>
          </a:xfrm>
          <a:prstGeom prst="rect">
            <a:avLst/>
          </a:prstGeom>
        </p:spPr>
        <p:txBody>
          <a:bodyPr vert="horz" lIns="0" tIns="0" rIns="0" bIns="0" rtlCol="0">
            <a:noAutofit/>
          </a:bodyPr>
          <a:lstStyle/>
          <a:p>
            <a:pPr lvl="0"/>
            <a:r>
              <a:rPr lang="en-US" noProof="0"/>
              <a:t>Klicka här för att ändra format på bakgrundstexten</a:t>
            </a:r>
          </a:p>
          <a:p>
            <a:pPr lvl="1"/>
            <a:r>
              <a:rPr lang="en-US" noProof="0"/>
              <a:t>Nivå två</a:t>
            </a:r>
          </a:p>
          <a:p>
            <a:pPr lvl="2"/>
            <a:r>
              <a:rPr lang="en-US" noProof="0"/>
              <a:t>Nivå tre</a:t>
            </a:r>
          </a:p>
          <a:p>
            <a:pPr lvl="3"/>
            <a:r>
              <a:rPr lang="en-US" noProof="0"/>
              <a:t>Nivå fyra</a:t>
            </a:r>
          </a:p>
          <a:p>
            <a:pPr lvl="4"/>
            <a:r>
              <a:rPr lang="en-US" noProof="0"/>
              <a:t>Nivå fem</a:t>
            </a:r>
          </a:p>
        </p:txBody>
      </p:sp>
      <p:sp>
        <p:nvSpPr>
          <p:cNvPr id="4" name="Platshållare för datum 3">
            <a:extLst>
              <a:ext uri="{FF2B5EF4-FFF2-40B4-BE49-F238E27FC236}">
                <a16:creationId xmlns:a16="http://schemas.microsoft.com/office/drawing/2014/main" id="{27ACB5D1-B484-4569-B1EB-C479B3111596}"/>
              </a:ext>
            </a:extLst>
          </p:cNvPr>
          <p:cNvSpPr>
            <a:spLocks noGrp="1"/>
          </p:cNvSpPr>
          <p:nvPr userDrawn="1">
            <p:ph type="dt" sz="half" idx="2"/>
          </p:nvPr>
        </p:nvSpPr>
        <p:spPr>
          <a:xfrm>
            <a:off x="100286" y="6545237"/>
            <a:ext cx="1080000" cy="196131"/>
          </a:xfrm>
          <a:prstGeom prst="rect">
            <a:avLst/>
          </a:prstGeom>
        </p:spPr>
        <p:txBody>
          <a:bodyPr vert="horz" lIns="36000" tIns="36000" rIns="36000" bIns="36000" rtlCol="0" anchor="ctr">
            <a:noAutofit/>
          </a:bodyPr>
          <a:lstStyle>
            <a:lvl1pPr algn="l">
              <a:defRPr sz="1200">
                <a:solidFill>
                  <a:schemeClr val="tx1"/>
                </a:solidFill>
              </a:defRPr>
            </a:lvl1pPr>
          </a:lstStyle>
          <a:p>
            <a:fld id="{8D2258FC-8593-49AD-ABCC-57F40B0CA81B}" type="datetime1">
              <a:rPr lang="sv-SE" noProof="0" smtClean="0"/>
              <a:t>2024-01-09</a:t>
            </a:fld>
            <a:endParaRPr lang="en-US" noProof="0"/>
          </a:p>
        </p:txBody>
      </p:sp>
      <p:sp>
        <p:nvSpPr>
          <p:cNvPr id="6" name="Platshållare för sidfot 5">
            <a:extLst>
              <a:ext uri="{FF2B5EF4-FFF2-40B4-BE49-F238E27FC236}">
                <a16:creationId xmlns:a16="http://schemas.microsoft.com/office/drawing/2014/main" id="{8D753758-7470-4C75-959F-52B8DD64E9C3}"/>
              </a:ext>
            </a:extLst>
          </p:cNvPr>
          <p:cNvSpPr>
            <a:spLocks noGrp="1"/>
          </p:cNvSpPr>
          <p:nvPr>
            <p:ph type="ftr" sz="quarter" idx="3"/>
          </p:nvPr>
        </p:nvSpPr>
        <p:spPr>
          <a:xfrm>
            <a:off x="6140623" y="327804"/>
            <a:ext cx="5355977" cy="364892"/>
          </a:xfrm>
          <a:prstGeom prst="rect">
            <a:avLst/>
          </a:prstGeom>
        </p:spPr>
        <p:txBody>
          <a:bodyPr vert="horz" lIns="36000" tIns="36000" rIns="36000" bIns="36000" rtlCol="0" anchor="t"/>
          <a:lstStyle>
            <a:lvl1pPr algn="r">
              <a:defRPr sz="1000">
                <a:solidFill>
                  <a:schemeClr val="bg1"/>
                </a:solidFill>
              </a:defRPr>
            </a:lvl1pPr>
          </a:lstStyle>
          <a:p>
            <a:r>
              <a:rPr lang="en-US" noProof="0"/>
              <a:t>Financiers' Toolbox - Create your own funding strategy</a:t>
            </a:r>
          </a:p>
        </p:txBody>
      </p:sp>
      <p:sp>
        <p:nvSpPr>
          <p:cNvPr id="98" name="Platshållare för bildnummer 4">
            <a:extLst>
              <a:ext uri="{FF2B5EF4-FFF2-40B4-BE49-F238E27FC236}">
                <a16:creationId xmlns:a16="http://schemas.microsoft.com/office/drawing/2014/main" id="{B5B14B29-2798-457C-9A6A-11F575208296}"/>
              </a:ext>
            </a:extLst>
          </p:cNvPr>
          <p:cNvSpPr>
            <a:spLocks noGrp="1"/>
          </p:cNvSpPr>
          <p:nvPr>
            <p:ph type="sldNum" sz="quarter" idx="4"/>
          </p:nvPr>
        </p:nvSpPr>
        <p:spPr>
          <a:xfrm>
            <a:off x="11614763" y="327801"/>
            <a:ext cx="360000" cy="359770"/>
          </a:xfrm>
          <a:prstGeom prst="rect">
            <a:avLst/>
          </a:prstGeom>
        </p:spPr>
        <p:txBody>
          <a:bodyPr lIns="36000" tIns="36000" rIns="36000" bIns="36000" anchor="t"/>
          <a:lstStyle>
            <a:lvl1pPr algn="l">
              <a:defRPr sz="1000" cap="none" normalizeH="0" baseline="0">
                <a:solidFill>
                  <a:schemeClr val="bg1"/>
                </a:solidFill>
              </a:defRPr>
            </a:lvl1pPr>
          </a:lstStyle>
          <a:p>
            <a:fld id="{F4882AB4-7500-4802-830D-10DB75A603ED}" type="slidenum">
              <a:rPr lang="en-US" noProof="0" smtClean="0"/>
              <a:pPr/>
              <a:t>‹#›</a:t>
            </a:fld>
            <a:endParaRPr lang="en-US" noProof="0"/>
          </a:p>
        </p:txBody>
      </p:sp>
    </p:spTree>
    <p:extLst>
      <p:ext uri="{BB962C8B-B14F-4D97-AF65-F5344CB8AC3E}">
        <p14:creationId xmlns:p14="http://schemas.microsoft.com/office/powerpoint/2010/main" val="36348398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dt="0"/>
  <p:txStyles>
    <p:titleStyle>
      <a:lvl1pPr algn="l" defTabSz="914400" rtl="0" eaLnBrk="1" latinLnBrk="0" hangingPunct="1">
        <a:lnSpc>
          <a:spcPct val="92000"/>
        </a:lnSpc>
        <a:spcBef>
          <a:spcPct val="0"/>
        </a:spcBef>
        <a:buNone/>
        <a:defRPr sz="3000" b="1" kern="1200" baseline="0">
          <a:solidFill>
            <a:schemeClr val="accent1"/>
          </a:solidFill>
          <a:latin typeface="+mj-lt"/>
          <a:ea typeface="+mj-ea"/>
          <a:cs typeface="+mj-cs"/>
        </a:defRPr>
      </a:lvl1pPr>
    </p:titleStyle>
    <p:bodyStyle>
      <a:lvl1pPr marL="225425" indent="-225425" algn="l" defTabSz="914400" rtl="0" eaLnBrk="1" latinLnBrk="0" hangingPunct="1">
        <a:lnSpc>
          <a:spcPct val="95000"/>
        </a:lnSpc>
        <a:spcBef>
          <a:spcPts val="1000"/>
        </a:spcBef>
        <a:buClr>
          <a:schemeClr val="accent2"/>
        </a:buClr>
        <a:buSzPct val="90000"/>
        <a:buFont typeface="Candara" panose="020E0502030303020204" pitchFamily="34" charset="0"/>
        <a:buChar char="•"/>
        <a:defRPr sz="2400" kern="1200">
          <a:solidFill>
            <a:schemeClr val="tx1"/>
          </a:solidFill>
          <a:latin typeface="+mn-lt"/>
          <a:ea typeface="+mn-ea"/>
          <a:cs typeface="+mn-cs"/>
        </a:defRPr>
      </a:lvl1pPr>
      <a:lvl2pPr marL="403200" indent="-162000" algn="l" defTabSz="914400" rtl="0" eaLnBrk="1" latinLnBrk="0" hangingPunct="1">
        <a:lnSpc>
          <a:spcPct val="95000"/>
        </a:lnSpc>
        <a:spcBef>
          <a:spcPts val="800"/>
        </a:spcBef>
        <a:spcAft>
          <a:spcPts val="0"/>
        </a:spcAft>
        <a:buFont typeface="Candara" panose="020E0502030303020204" pitchFamily="34" charset="0"/>
        <a:buChar char="−"/>
        <a:defRPr sz="1800" kern="1200">
          <a:solidFill>
            <a:schemeClr val="tx1"/>
          </a:solidFill>
          <a:latin typeface="+mn-lt"/>
          <a:ea typeface="+mn-ea"/>
          <a:cs typeface="+mn-cs"/>
        </a:defRPr>
      </a:lvl2pPr>
      <a:lvl3pPr marL="623888" indent="-177800" algn="l" defTabSz="914400" rtl="0" eaLnBrk="1" latinLnBrk="0" hangingPunct="1">
        <a:lnSpc>
          <a:spcPct val="95000"/>
        </a:lnSpc>
        <a:spcBef>
          <a:spcPts val="500"/>
        </a:spcBef>
        <a:buFont typeface="Arial" panose="020B0604020202020204" pitchFamily="34" charset="0"/>
        <a:buChar char="•"/>
        <a:defRPr sz="1600" kern="1200">
          <a:solidFill>
            <a:schemeClr val="tx1"/>
          </a:solidFill>
          <a:latin typeface="+mn-lt"/>
          <a:ea typeface="+mn-ea"/>
          <a:cs typeface="+mn-cs"/>
        </a:defRPr>
      </a:lvl3pPr>
      <a:lvl4pPr marL="820800" indent="-162000" algn="l" defTabSz="914400" rtl="0" eaLnBrk="1" latinLnBrk="0" hangingPunct="1">
        <a:lnSpc>
          <a:spcPct val="95000"/>
        </a:lnSpc>
        <a:spcBef>
          <a:spcPts val="500"/>
        </a:spcBef>
        <a:buFont typeface="Candara" panose="020E0502030303020204" pitchFamily="34" charset="0"/>
        <a:buChar char="−"/>
        <a:defRPr sz="1400" kern="1200">
          <a:solidFill>
            <a:schemeClr val="tx1"/>
          </a:solidFill>
          <a:latin typeface="+mn-lt"/>
          <a:ea typeface="+mn-ea"/>
          <a:cs typeface="+mn-cs"/>
        </a:defRPr>
      </a:lvl4pPr>
      <a:lvl5pPr marL="972000" indent="-122400" algn="l" defTabSz="914400" rtl="0" eaLnBrk="1" latinLnBrk="0" hangingPunct="1">
        <a:lnSpc>
          <a:spcPct val="95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04E1799-39C5-489A-91C8-1309BEBF0191}"/>
              </a:ext>
            </a:extLst>
          </p:cNvPr>
          <p:cNvSpPr>
            <a:spLocks noGrp="1"/>
          </p:cNvSpPr>
          <p:nvPr>
            <p:ph type="title"/>
          </p:nvPr>
        </p:nvSpPr>
        <p:spPr>
          <a:xfrm>
            <a:off x="828000" y="1548000"/>
            <a:ext cx="10548000" cy="296824"/>
          </a:xfrm>
        </p:spPr>
        <p:txBody>
          <a:bodyPr/>
          <a:lstStyle/>
          <a:p>
            <a:r>
              <a:rPr lang="en-US" sz="2400" dirty="0">
                <a:solidFill>
                  <a:srgbClr val="00465A"/>
                </a:solidFill>
              </a:rPr>
              <a:t>The financiers’ toolbox – your toolbox</a:t>
            </a:r>
            <a:endParaRPr lang="en-US" sz="2000" dirty="0"/>
          </a:p>
        </p:txBody>
      </p:sp>
      <p:sp>
        <p:nvSpPr>
          <p:cNvPr id="3" name="Platshållare för innehåll 2">
            <a:extLst>
              <a:ext uri="{FF2B5EF4-FFF2-40B4-BE49-F238E27FC236}">
                <a16:creationId xmlns:a16="http://schemas.microsoft.com/office/drawing/2014/main" id="{696DFF9A-0C53-4680-AC3F-FA3E8AFB82BC}"/>
              </a:ext>
            </a:extLst>
          </p:cNvPr>
          <p:cNvSpPr>
            <a:spLocks noGrp="1"/>
          </p:cNvSpPr>
          <p:nvPr>
            <p:ph sz="half" idx="13"/>
          </p:nvPr>
        </p:nvSpPr>
        <p:spPr>
          <a:xfrm>
            <a:off x="828000" y="2060848"/>
            <a:ext cx="10573200" cy="4176064"/>
          </a:xfrm>
        </p:spPr>
        <p:txBody>
          <a:bodyPr/>
          <a:lstStyle/>
          <a:p>
            <a:pPr marL="3200400" lvl="7" indent="0">
              <a:buNone/>
            </a:pPr>
            <a:r>
              <a:rPr lang="en-US" dirty="0"/>
              <a:t>			</a:t>
            </a:r>
          </a:p>
        </p:txBody>
      </p:sp>
      <p:sp>
        <p:nvSpPr>
          <p:cNvPr id="4" name="Platshållare för sidfot 3">
            <a:extLst>
              <a:ext uri="{FF2B5EF4-FFF2-40B4-BE49-F238E27FC236}">
                <a16:creationId xmlns:a16="http://schemas.microsoft.com/office/drawing/2014/main" id="{C2701147-613E-45B3-A207-BF54BF5E6107}"/>
              </a:ext>
            </a:extLst>
          </p:cNvPr>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white"/>
                </a:solidFill>
                <a:effectLst/>
                <a:uLnTx/>
                <a:uFillTx/>
                <a:latin typeface="Candara"/>
                <a:ea typeface="+mn-ea"/>
                <a:cs typeface="+mn-cs"/>
              </a:rPr>
              <a:t>Financiers' Toolbox - Create your own funding strategy</a:t>
            </a:r>
          </a:p>
        </p:txBody>
      </p:sp>
      <p:sp>
        <p:nvSpPr>
          <p:cNvPr id="5" name="Platshållare för bildnummer 4">
            <a:extLst>
              <a:ext uri="{FF2B5EF4-FFF2-40B4-BE49-F238E27FC236}">
                <a16:creationId xmlns:a16="http://schemas.microsoft.com/office/drawing/2014/main" id="{133737C0-27D3-4A8E-B570-900D60592D43}"/>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4882AB4-7500-4802-830D-10DB75A603ED}" type="slidenum">
              <a:rPr kumimoji="0" lang="en-US" sz="1000" b="0" i="0" u="none" strike="noStrike" kern="1200" cap="none" spc="0" normalizeH="0" baseline="0" noProof="0" smtClean="0">
                <a:ln>
                  <a:noFill/>
                </a:ln>
                <a:solidFill>
                  <a:prstClr val="white"/>
                </a:solidFill>
                <a:effectLst/>
                <a:uLnTx/>
                <a:uFillTx/>
                <a:latin typeface="Candara"/>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a:t>
            </a:fld>
            <a:endParaRPr kumimoji="0" lang="en-US" sz="1000" b="0" i="0" u="none" strike="noStrike" kern="1200" cap="none" spc="0" normalizeH="0" baseline="0" noProof="0">
              <a:ln>
                <a:noFill/>
              </a:ln>
              <a:solidFill>
                <a:prstClr val="white"/>
              </a:solidFill>
              <a:effectLst/>
              <a:uLnTx/>
              <a:uFillTx/>
              <a:latin typeface="Candara"/>
              <a:ea typeface="+mn-ea"/>
              <a:cs typeface="+mn-cs"/>
            </a:endParaRPr>
          </a:p>
        </p:txBody>
      </p:sp>
      <p:sp>
        <p:nvSpPr>
          <p:cNvPr id="6" name="Snip Diagonal Corner Rectangle 4"/>
          <p:cNvSpPr/>
          <p:nvPr/>
        </p:nvSpPr>
        <p:spPr>
          <a:xfrm>
            <a:off x="3508708" y="2220509"/>
            <a:ext cx="1920213" cy="1249536"/>
          </a:xfrm>
          <a:prstGeom prst="snip2DiagRect">
            <a:avLst/>
          </a:prstGeom>
          <a:solidFill>
            <a:srgbClr val="0070C0"/>
          </a:solidFill>
          <a:ln w="9525" cap="flat" cmpd="sng" algn="ctr">
            <a:solidFill>
              <a:srgbClr val="0969A8">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609585" rtl="0" eaLnBrk="1" fontAlgn="base" latinLnBrk="0" hangingPunct="1">
              <a:lnSpc>
                <a:spcPct val="100000"/>
              </a:lnSpc>
              <a:spcBef>
                <a:spcPct val="0"/>
              </a:spcBef>
              <a:spcAft>
                <a:spcPct val="0"/>
              </a:spcAft>
              <a:buClrTx/>
              <a:buSzTx/>
              <a:buFontTx/>
              <a:buNone/>
              <a:tabLst/>
              <a:defRPr/>
            </a:pPr>
            <a:r>
              <a:rPr kumimoji="0" lang="en-US" sz="1867" b="0" i="0" u="none" strike="noStrike" kern="0" cap="none" spc="0" normalizeH="0" baseline="0" noProof="0" dirty="0">
                <a:ln>
                  <a:noFill/>
                </a:ln>
                <a:solidFill>
                  <a:srgbClr val="FFFFFF"/>
                </a:solidFill>
                <a:effectLst/>
                <a:uLnTx/>
                <a:uFillTx/>
                <a:latin typeface="Georgia"/>
                <a:ea typeface="+mn-ea"/>
                <a:cs typeface="+mn-cs"/>
              </a:rPr>
              <a:t>Research and innovation projects</a:t>
            </a:r>
          </a:p>
        </p:txBody>
      </p:sp>
      <p:sp>
        <p:nvSpPr>
          <p:cNvPr id="7" name="Snip Diagonal Corner Rectangle 5"/>
          <p:cNvSpPr/>
          <p:nvPr/>
        </p:nvSpPr>
        <p:spPr>
          <a:xfrm>
            <a:off x="827999" y="2200878"/>
            <a:ext cx="1920213" cy="1249536"/>
          </a:xfrm>
          <a:prstGeom prst="snip2DiagRect">
            <a:avLst/>
          </a:prstGeom>
          <a:solidFill>
            <a:srgbClr val="EA7819"/>
          </a:solidFill>
          <a:ln w="9525" cap="flat" cmpd="sng" algn="ctr">
            <a:solidFill>
              <a:srgbClr val="C5AB5E">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609585" rtl="0" eaLnBrk="1" fontAlgn="base" latinLnBrk="0" hangingPunct="1">
              <a:lnSpc>
                <a:spcPct val="100000"/>
              </a:lnSpc>
              <a:spcBef>
                <a:spcPct val="0"/>
              </a:spcBef>
              <a:spcAft>
                <a:spcPct val="0"/>
              </a:spcAft>
              <a:buClrTx/>
              <a:buSzTx/>
              <a:buFontTx/>
              <a:buNone/>
              <a:tabLst/>
              <a:defRPr/>
            </a:pPr>
            <a:r>
              <a:rPr kumimoji="0" lang="en-US" sz="1867" b="0" i="0" u="none" strike="noStrike" kern="0" cap="none" spc="0" normalizeH="0" baseline="0" noProof="0" dirty="0">
                <a:ln>
                  <a:noFill/>
                </a:ln>
                <a:solidFill>
                  <a:srgbClr val="FFFFFF"/>
                </a:solidFill>
                <a:effectLst/>
                <a:uLnTx/>
                <a:uFillTx/>
                <a:latin typeface="Georgia"/>
                <a:ea typeface="+mn-ea"/>
                <a:cs typeface="+mn-cs"/>
              </a:rPr>
              <a:t>Career development</a:t>
            </a:r>
          </a:p>
        </p:txBody>
      </p:sp>
      <p:sp>
        <p:nvSpPr>
          <p:cNvPr id="8" name="Snip Diagonal Corner Rectangle 6"/>
          <p:cNvSpPr/>
          <p:nvPr/>
        </p:nvSpPr>
        <p:spPr>
          <a:xfrm>
            <a:off x="808122" y="3933056"/>
            <a:ext cx="1920213" cy="1249536"/>
          </a:xfrm>
          <a:prstGeom prst="snip2DiagRect">
            <a:avLst/>
          </a:prstGeom>
          <a:solidFill>
            <a:srgbClr val="7030A0"/>
          </a:solidFill>
          <a:ln w="9525" cap="flat" cmpd="sng" algn="ctr">
            <a:solidFill>
              <a:srgbClr val="A0A5A9">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609585" rtl="0" eaLnBrk="1" fontAlgn="base" latinLnBrk="0" hangingPunct="1">
              <a:lnSpc>
                <a:spcPct val="100000"/>
              </a:lnSpc>
              <a:spcBef>
                <a:spcPct val="0"/>
              </a:spcBef>
              <a:spcAft>
                <a:spcPct val="0"/>
              </a:spcAft>
              <a:buClrTx/>
              <a:buSzTx/>
              <a:buFontTx/>
              <a:buNone/>
              <a:tabLst/>
              <a:defRPr/>
            </a:pPr>
            <a:r>
              <a:rPr kumimoji="0" lang="en-US" sz="1867" b="0" i="0" u="none" strike="noStrike" kern="0" cap="none" spc="0" normalizeH="0" baseline="0" noProof="0" dirty="0">
                <a:ln>
                  <a:noFill/>
                </a:ln>
                <a:solidFill>
                  <a:srgbClr val="FFFFFF"/>
                </a:solidFill>
                <a:effectLst/>
                <a:uLnTx/>
                <a:uFillTx/>
                <a:latin typeface="Georgia"/>
                <a:ea typeface="+mn-ea"/>
                <a:cs typeface="+mn-cs"/>
              </a:rPr>
              <a:t>Recruitment</a:t>
            </a:r>
          </a:p>
        </p:txBody>
      </p:sp>
      <p:sp>
        <p:nvSpPr>
          <p:cNvPr id="9" name="Snip Diagonal Corner Rectangle 7"/>
          <p:cNvSpPr/>
          <p:nvPr/>
        </p:nvSpPr>
        <p:spPr>
          <a:xfrm>
            <a:off x="5890200" y="2200878"/>
            <a:ext cx="1920213" cy="1249536"/>
          </a:xfrm>
          <a:prstGeom prst="snip2DiagRect">
            <a:avLst/>
          </a:prstGeom>
          <a:solidFill>
            <a:srgbClr val="FFFFFF">
              <a:lumMod val="50000"/>
            </a:srgbClr>
          </a:solidFill>
          <a:ln w="9525" cap="flat" cmpd="sng" algn="ctr">
            <a:solidFill>
              <a:srgbClr val="000000">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609585" rtl="0" eaLnBrk="1" fontAlgn="base" latinLnBrk="0" hangingPunct="1">
              <a:lnSpc>
                <a:spcPct val="100000"/>
              </a:lnSpc>
              <a:spcBef>
                <a:spcPct val="0"/>
              </a:spcBef>
              <a:spcAft>
                <a:spcPct val="0"/>
              </a:spcAft>
              <a:buClrTx/>
              <a:buSzTx/>
              <a:buFontTx/>
              <a:buNone/>
              <a:tabLst/>
              <a:defRPr/>
            </a:pPr>
            <a:r>
              <a:rPr kumimoji="0" lang="en-US" sz="1867" b="0" i="0" u="none" strike="noStrike" kern="0" cap="none" spc="0" normalizeH="0" baseline="0" noProof="0">
                <a:ln>
                  <a:noFill/>
                </a:ln>
                <a:solidFill>
                  <a:srgbClr val="FFFFFF"/>
                </a:solidFill>
                <a:effectLst/>
                <a:uLnTx/>
                <a:uFillTx/>
                <a:latin typeface="Georgia"/>
                <a:ea typeface="+mn-ea"/>
                <a:cs typeface="+mn-cs"/>
              </a:rPr>
              <a:t>Internationa-lisation </a:t>
            </a:r>
            <a:r>
              <a:rPr kumimoji="0" lang="en-US" sz="1867" b="0" i="0" u="none" strike="noStrike" kern="0" cap="none" spc="0" normalizeH="0" baseline="0" noProof="0" dirty="0">
                <a:ln>
                  <a:noFill/>
                </a:ln>
                <a:solidFill>
                  <a:srgbClr val="FFFFFF"/>
                </a:solidFill>
                <a:effectLst/>
                <a:uLnTx/>
                <a:uFillTx/>
                <a:latin typeface="Georgia"/>
                <a:ea typeface="+mn-ea"/>
                <a:cs typeface="+mn-cs"/>
              </a:rPr>
              <a:t>and networking</a:t>
            </a:r>
          </a:p>
        </p:txBody>
      </p:sp>
      <p:sp>
        <p:nvSpPr>
          <p:cNvPr id="10" name="Snip Diagonal Corner Rectangle 8"/>
          <p:cNvSpPr/>
          <p:nvPr/>
        </p:nvSpPr>
        <p:spPr>
          <a:xfrm>
            <a:off x="8271692" y="2200878"/>
            <a:ext cx="1920213" cy="1347192"/>
          </a:xfrm>
          <a:prstGeom prst="snip2DiagRect">
            <a:avLst/>
          </a:prstGeom>
          <a:solidFill>
            <a:srgbClr val="CC0000"/>
          </a:solidFill>
          <a:ln w="9525" cap="flat" cmpd="sng" algn="ctr">
            <a:solidFill>
              <a:srgbClr val="B1236E">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609585" rtl="0" eaLnBrk="1" fontAlgn="base" latinLnBrk="0" hangingPunct="1">
              <a:lnSpc>
                <a:spcPct val="100000"/>
              </a:lnSpc>
              <a:spcBef>
                <a:spcPct val="0"/>
              </a:spcBef>
              <a:spcAft>
                <a:spcPct val="0"/>
              </a:spcAft>
              <a:buClrTx/>
              <a:buSzTx/>
              <a:buFontTx/>
              <a:buNone/>
              <a:tabLst/>
              <a:defRPr/>
            </a:pPr>
            <a:r>
              <a:rPr kumimoji="0" lang="en-US" sz="1867" b="0" i="0" u="none" strike="noStrike" kern="0" cap="none" spc="0" normalizeH="0" baseline="0" noProof="0" dirty="0">
                <a:ln>
                  <a:noFill/>
                </a:ln>
                <a:solidFill>
                  <a:srgbClr val="FFFFFF"/>
                </a:solidFill>
                <a:effectLst/>
                <a:uLnTx/>
                <a:uFillTx/>
                <a:latin typeface="Georgia"/>
                <a:ea typeface="+mn-ea"/>
                <a:cs typeface="+mn-cs"/>
              </a:rPr>
              <a:t>Collaboration and exchange</a:t>
            </a:r>
          </a:p>
        </p:txBody>
      </p:sp>
      <p:sp>
        <p:nvSpPr>
          <p:cNvPr id="11" name="Snip Diagonal Corner Rectangle 9"/>
          <p:cNvSpPr/>
          <p:nvPr/>
        </p:nvSpPr>
        <p:spPr>
          <a:xfrm>
            <a:off x="3503712" y="4005064"/>
            <a:ext cx="1920213" cy="1347192"/>
          </a:xfrm>
          <a:prstGeom prst="snip2DiagRect">
            <a:avLst/>
          </a:prstGeom>
          <a:solidFill>
            <a:srgbClr val="00B050"/>
          </a:solidFill>
          <a:ln w="9525" cap="flat" cmpd="sng" algn="ctr">
            <a:solidFill>
              <a:srgbClr val="9AB30C">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609585" rtl="0" eaLnBrk="1" fontAlgn="base" latinLnBrk="0" hangingPunct="1">
              <a:lnSpc>
                <a:spcPct val="100000"/>
              </a:lnSpc>
              <a:spcBef>
                <a:spcPct val="0"/>
              </a:spcBef>
              <a:spcAft>
                <a:spcPct val="0"/>
              </a:spcAft>
              <a:buClrTx/>
              <a:buSzTx/>
              <a:buFontTx/>
              <a:buNone/>
              <a:tabLst/>
              <a:defRPr/>
            </a:pPr>
            <a:r>
              <a:rPr kumimoji="0" lang="en-US" sz="1867" b="0" i="0" u="none" strike="noStrike" kern="0" cap="none" spc="0" normalizeH="0" baseline="0" noProof="0" dirty="0">
                <a:ln>
                  <a:noFill/>
                </a:ln>
                <a:solidFill>
                  <a:srgbClr val="FFFFFF"/>
                </a:solidFill>
                <a:effectLst/>
                <a:uLnTx/>
                <a:uFillTx/>
                <a:latin typeface="Georgia"/>
                <a:ea typeface="+mn-ea"/>
                <a:cs typeface="+mn-cs"/>
              </a:rPr>
              <a:t>Build and develop research environment</a:t>
            </a:r>
          </a:p>
        </p:txBody>
      </p:sp>
    </p:spTree>
    <p:extLst>
      <p:ext uri="{BB962C8B-B14F-4D97-AF65-F5344CB8AC3E}">
        <p14:creationId xmlns:p14="http://schemas.microsoft.com/office/powerpoint/2010/main" val="9892470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28000" y="908720"/>
            <a:ext cx="10548000" cy="288032"/>
          </a:xfrm>
        </p:spPr>
        <p:txBody>
          <a:bodyPr/>
          <a:lstStyle/>
          <a:p>
            <a:r>
              <a:rPr lang="sv-SE" sz="1600" dirty="0" err="1"/>
              <a:t>Exampel</a:t>
            </a:r>
            <a:r>
              <a:rPr lang="sv-SE" sz="1600" dirty="0"/>
              <a:t> </a:t>
            </a:r>
            <a:r>
              <a:rPr lang="sv-SE" sz="1600" dirty="0" err="1"/>
              <a:t>of</a:t>
            </a:r>
            <a:r>
              <a:rPr lang="sv-SE" sz="1600" dirty="0"/>
              <a:t> a research </a:t>
            </a:r>
            <a:r>
              <a:rPr lang="sv-SE" sz="1600" dirty="0" err="1"/>
              <a:t>funding</a:t>
            </a:r>
            <a:r>
              <a:rPr lang="sv-SE" sz="1600" dirty="0"/>
              <a:t> </a:t>
            </a:r>
            <a:r>
              <a:rPr lang="sv-SE" sz="1600" dirty="0" err="1"/>
              <a:t>strategy</a:t>
            </a:r>
            <a:r>
              <a:rPr lang="sv-SE" sz="1600" dirty="0"/>
              <a:t> (Borås University). </a:t>
            </a:r>
          </a:p>
        </p:txBody>
      </p:sp>
      <p:sp>
        <p:nvSpPr>
          <p:cNvPr id="4" name="Platshållare för sidfot 3"/>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white"/>
                </a:solidFill>
                <a:effectLst/>
                <a:uLnTx/>
                <a:uFillTx/>
                <a:latin typeface="Candara"/>
                <a:ea typeface="+mn-ea"/>
                <a:cs typeface="+mn-cs"/>
              </a:rPr>
              <a:t>Financiers' Toolbox - Create your own funding strategy</a:t>
            </a:r>
            <a:endParaRPr kumimoji="0" lang="sv-SE" sz="1000" b="0" i="0" u="none" strike="noStrike" kern="1200" cap="none" spc="0" normalizeH="0" baseline="0" noProof="0" dirty="0">
              <a:ln>
                <a:noFill/>
              </a:ln>
              <a:solidFill>
                <a:prstClr val="white"/>
              </a:solidFill>
              <a:effectLst/>
              <a:uLnTx/>
              <a:uFillTx/>
              <a:latin typeface="Candara"/>
              <a:ea typeface="+mn-ea"/>
              <a:cs typeface="+mn-cs"/>
            </a:endParaRPr>
          </a:p>
        </p:txBody>
      </p:sp>
      <p:sp>
        <p:nvSpPr>
          <p:cNvPr id="5" name="Platshållare för bildnummer 4"/>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4882AB4-7500-4802-830D-10DB75A603ED}" type="slidenum">
              <a:rPr kumimoji="0" lang="sv-SE" sz="1000" b="0" i="0" u="none" strike="noStrike" kern="1200" cap="none" spc="0" normalizeH="0" baseline="0" noProof="0" smtClean="0">
                <a:ln>
                  <a:noFill/>
                </a:ln>
                <a:solidFill>
                  <a:prstClr val="white"/>
                </a:solidFill>
                <a:effectLst/>
                <a:uLnTx/>
                <a:uFillTx/>
                <a:latin typeface="Candara"/>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a:t>
            </a:fld>
            <a:endParaRPr kumimoji="0" lang="sv-SE" sz="1000" b="0" i="0" u="none" strike="noStrike" kern="1200" cap="none" spc="0" normalizeH="0" baseline="0" noProof="0" dirty="0">
              <a:ln>
                <a:noFill/>
              </a:ln>
              <a:solidFill>
                <a:prstClr val="white"/>
              </a:solidFill>
              <a:effectLst/>
              <a:uLnTx/>
              <a:uFillTx/>
              <a:latin typeface="Candara"/>
              <a:ea typeface="+mn-ea"/>
              <a:cs typeface="+mn-cs"/>
            </a:endParaRPr>
          </a:p>
        </p:txBody>
      </p:sp>
      <p:pic>
        <p:nvPicPr>
          <p:cNvPr id="7" name="Platshållare för innehåll 6"/>
          <p:cNvPicPr>
            <a:picLocks noGrp="1" noChangeAspect="1"/>
          </p:cNvPicPr>
          <p:nvPr>
            <p:ph sz="half" idx="13"/>
          </p:nvPr>
        </p:nvPicPr>
        <p:blipFill>
          <a:blip r:embed="rId3">
            <a:extLst>
              <a:ext uri="{28A0092B-C50C-407E-A947-70E740481C1C}">
                <a14:useLocalDpi xmlns:a14="http://schemas.microsoft.com/office/drawing/2010/main" val="0"/>
              </a:ext>
            </a:extLst>
          </a:blip>
          <a:stretch>
            <a:fillRect/>
          </a:stretch>
        </p:blipFill>
        <p:spPr>
          <a:xfrm>
            <a:off x="551384" y="1196752"/>
            <a:ext cx="10729192" cy="5661248"/>
          </a:xfrm>
        </p:spPr>
      </p:pic>
    </p:spTree>
    <p:extLst>
      <p:ext uri="{BB962C8B-B14F-4D97-AF65-F5344CB8AC3E}">
        <p14:creationId xmlns:p14="http://schemas.microsoft.com/office/powerpoint/2010/main" val="3403907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sz="half" idx="13"/>
          </p:nvPr>
        </p:nvSpPr>
        <p:spPr>
          <a:xfrm>
            <a:off x="828000" y="2780928"/>
            <a:ext cx="10573200" cy="3744416"/>
          </a:xfrm>
        </p:spPr>
        <p:txBody>
          <a:bodyPr/>
          <a:lstStyle/>
          <a:p>
            <a:pPr marL="342900" lvl="0" indent="-342900" defTabSz="457200" eaLnBrk="0" fontAlgn="base" hangingPunct="0">
              <a:lnSpc>
                <a:spcPct val="150000"/>
              </a:lnSpc>
              <a:spcBef>
                <a:spcPts val="0"/>
              </a:spcBef>
              <a:spcAft>
                <a:spcPct val="0"/>
              </a:spcAft>
              <a:buClrTx/>
              <a:buSzTx/>
              <a:buFont typeface="+mj-lt"/>
              <a:buAutoNum type="arabicPeriod"/>
            </a:pPr>
            <a:r>
              <a:rPr lang="sv-SE" sz="1800" b="1" dirty="0" err="1">
                <a:solidFill>
                  <a:srgbClr val="000000"/>
                </a:solidFill>
                <a:latin typeface="Georgia"/>
                <a:ea typeface="ＭＳ Ｐゴシック" charset="-128"/>
              </a:rPr>
              <a:t>Postdoc</a:t>
            </a:r>
            <a:r>
              <a:rPr lang="sv-SE" sz="1800" b="1" dirty="0">
                <a:solidFill>
                  <a:srgbClr val="000000"/>
                </a:solidFill>
                <a:latin typeface="Georgia"/>
                <a:ea typeface="ＭＳ Ｐゴシック" charset="-128"/>
              </a:rPr>
              <a:t> (</a:t>
            </a:r>
            <a:r>
              <a:rPr lang="sv-SE" sz="1800" b="1" dirty="0">
                <a:solidFill>
                  <a:srgbClr val="000000"/>
                </a:solidFill>
                <a:latin typeface="Georgia" panose="02040502050405020303" pitchFamily="18" charset="0"/>
                <a:ea typeface="ＭＳ Ｐゴシック" charset="-128"/>
              </a:rPr>
              <a:t>junior grant)</a:t>
            </a:r>
            <a:r>
              <a:rPr lang="sv-SE" sz="1800" dirty="0">
                <a:solidFill>
                  <a:srgbClr val="000000"/>
                </a:solidFill>
                <a:latin typeface="Georgia" panose="02040502050405020303" pitchFamily="18" charset="0"/>
                <a:ea typeface="ＭＳ Ｐゴシック" charset="-128"/>
              </a:rPr>
              <a:t>: MSCA, VR, Forte, Formas, KK Prospekt, Formas </a:t>
            </a:r>
            <a:r>
              <a:rPr lang="sv-SE" sz="1800" dirty="0" err="1">
                <a:solidFill>
                  <a:srgbClr val="000000"/>
                </a:solidFill>
                <a:latin typeface="Georgia" panose="02040502050405020303" pitchFamily="18" charset="0"/>
                <a:ea typeface="ＭＳ Ｐゴシック" charset="-128"/>
              </a:rPr>
              <a:t>Mobility</a:t>
            </a:r>
            <a:r>
              <a:rPr lang="sv-SE" sz="1800" dirty="0">
                <a:solidFill>
                  <a:srgbClr val="000000"/>
                </a:solidFill>
                <a:latin typeface="Georgia" panose="02040502050405020303" pitchFamily="18" charset="0"/>
                <a:ea typeface="ＭＳ Ｐゴシック" charset="-128"/>
              </a:rPr>
              <a:t> Support, Pro </a:t>
            </a:r>
            <a:r>
              <a:rPr lang="sv-SE" sz="1800" dirty="0" err="1">
                <a:solidFill>
                  <a:srgbClr val="000000"/>
                </a:solidFill>
                <a:latin typeface="Georgia" panose="02040502050405020303" pitchFamily="18" charset="0"/>
                <a:ea typeface="ＭＳ Ｐゴシック" charset="-128"/>
              </a:rPr>
              <a:t>Futura</a:t>
            </a:r>
            <a:r>
              <a:rPr lang="sv-SE" sz="1800" dirty="0">
                <a:solidFill>
                  <a:srgbClr val="000000"/>
                </a:solidFill>
                <a:latin typeface="Georgia" panose="02040502050405020303" pitchFamily="18" charset="0"/>
                <a:ea typeface="ＭＳ Ｐゴシック" charset="-128"/>
              </a:rPr>
              <a:t> RJ/SCAS, Wallenberg Academy </a:t>
            </a:r>
            <a:r>
              <a:rPr lang="sv-SE" sz="1800" dirty="0" err="1">
                <a:solidFill>
                  <a:srgbClr val="000000"/>
                </a:solidFill>
                <a:latin typeface="Georgia" panose="02040502050405020303" pitchFamily="18" charset="0"/>
                <a:ea typeface="ＭＳ Ｐゴシック" charset="-128"/>
              </a:rPr>
              <a:t>Fellow</a:t>
            </a:r>
            <a:endParaRPr lang="sv-SE" sz="1800" dirty="0">
              <a:solidFill>
                <a:srgbClr val="000000"/>
              </a:solidFill>
              <a:latin typeface="Georgia" panose="02040502050405020303" pitchFamily="18" charset="0"/>
              <a:ea typeface="ＭＳ Ｐゴシック" charset="-128"/>
            </a:endParaRPr>
          </a:p>
          <a:p>
            <a:pPr marL="342900" indent="-342900" defTabSz="457200" eaLnBrk="0" fontAlgn="base" hangingPunct="0">
              <a:lnSpc>
                <a:spcPct val="150000"/>
              </a:lnSpc>
              <a:spcBef>
                <a:spcPts val="0"/>
              </a:spcBef>
              <a:spcAft>
                <a:spcPct val="0"/>
              </a:spcAft>
              <a:buClrTx/>
              <a:buSzTx/>
              <a:buFont typeface="+mj-lt"/>
              <a:buAutoNum type="arabicPeriod"/>
            </a:pPr>
            <a:r>
              <a:rPr lang="sv-SE" sz="1800" b="1" dirty="0" err="1">
                <a:solidFill>
                  <a:srgbClr val="000000"/>
                </a:solidFill>
                <a:latin typeface="Georgia" panose="02040502050405020303" pitchFamily="18" charset="0"/>
                <a:ea typeface="ＭＳ Ｐゴシック" charset="-128"/>
              </a:rPr>
              <a:t>Establishment</a:t>
            </a:r>
            <a:r>
              <a:rPr lang="sv-SE" sz="1800" b="1" dirty="0">
                <a:solidFill>
                  <a:srgbClr val="000000"/>
                </a:solidFill>
                <a:latin typeface="Georgia" panose="02040502050405020303" pitchFamily="18" charset="0"/>
                <a:ea typeface="ＭＳ Ｐゴシック" charset="-128"/>
              </a:rPr>
              <a:t> grant</a:t>
            </a:r>
            <a:r>
              <a:rPr lang="sv-SE" sz="1800" dirty="0">
                <a:solidFill>
                  <a:srgbClr val="000000"/>
                </a:solidFill>
                <a:latin typeface="Georgia" panose="02040502050405020303" pitchFamily="18" charset="0"/>
                <a:ea typeface="ＭＳ Ｐゴシック" charset="-128"/>
              </a:rPr>
              <a:t>: VR, ERC </a:t>
            </a:r>
            <a:r>
              <a:rPr lang="sv-SE" sz="1800" dirty="0" err="1">
                <a:solidFill>
                  <a:srgbClr val="000000"/>
                </a:solidFill>
                <a:latin typeface="Georgia" panose="02040502050405020303" pitchFamily="18" charset="0"/>
                <a:ea typeface="ＭＳ Ｐゴシック" charset="-128"/>
              </a:rPr>
              <a:t>Starting</a:t>
            </a:r>
            <a:r>
              <a:rPr lang="sv-SE" sz="1800" dirty="0">
                <a:solidFill>
                  <a:srgbClr val="000000"/>
                </a:solidFill>
                <a:latin typeface="Georgia" panose="02040502050405020303" pitchFamily="18" charset="0"/>
                <a:ea typeface="ＭＳ Ｐゴシック" charset="-128"/>
              </a:rPr>
              <a:t> Grant (RJ - </a:t>
            </a:r>
            <a:r>
              <a:rPr lang="sv-SE" sz="1800" dirty="0">
                <a:latin typeface="Georgia" panose="02040502050405020303" pitchFamily="18" charset="0"/>
              </a:rPr>
              <a:t>Swedish Foundations’ </a:t>
            </a:r>
            <a:r>
              <a:rPr lang="sv-SE" sz="1800" dirty="0" err="1">
                <a:latin typeface="Georgia" panose="02040502050405020303" pitchFamily="18" charset="0"/>
              </a:rPr>
              <a:t>Starting</a:t>
            </a:r>
            <a:r>
              <a:rPr lang="sv-SE" sz="1800" dirty="0">
                <a:latin typeface="Georgia" panose="02040502050405020303" pitchFamily="18" charset="0"/>
              </a:rPr>
              <a:t> Grant)</a:t>
            </a:r>
            <a:r>
              <a:rPr lang="sv-SE" sz="1800" dirty="0">
                <a:solidFill>
                  <a:srgbClr val="000000"/>
                </a:solidFill>
                <a:latin typeface="Georgia" panose="02040502050405020303" pitchFamily="18" charset="0"/>
                <a:ea typeface="ＭＳ Ｐゴシック" charset="-128"/>
              </a:rPr>
              <a:t>, Novo Nordisk Foundation </a:t>
            </a:r>
            <a:r>
              <a:rPr lang="sv-SE" sz="1800" dirty="0" err="1">
                <a:solidFill>
                  <a:srgbClr val="000000"/>
                </a:solidFill>
                <a:latin typeface="Georgia" panose="02040502050405020303" pitchFamily="18" charset="0"/>
                <a:ea typeface="ＭＳ Ｐゴシック" charset="-128"/>
              </a:rPr>
              <a:t>Emerging</a:t>
            </a:r>
            <a:r>
              <a:rPr lang="sv-SE" sz="1800" dirty="0">
                <a:solidFill>
                  <a:srgbClr val="000000"/>
                </a:solidFill>
                <a:latin typeface="Georgia" panose="02040502050405020303" pitchFamily="18" charset="0"/>
                <a:ea typeface="ＭＳ Ｐゴシック" charset="-128"/>
              </a:rPr>
              <a:t> </a:t>
            </a:r>
            <a:r>
              <a:rPr lang="sv-SE" sz="1800" dirty="0" err="1">
                <a:solidFill>
                  <a:srgbClr val="000000"/>
                </a:solidFill>
                <a:latin typeface="Georgia" panose="02040502050405020303" pitchFamily="18" charset="0"/>
                <a:ea typeface="ＭＳ Ｐゴシック" charset="-128"/>
              </a:rPr>
              <a:t>Investigator</a:t>
            </a:r>
            <a:r>
              <a:rPr lang="sv-SE" sz="1800" dirty="0">
                <a:solidFill>
                  <a:srgbClr val="000000"/>
                </a:solidFill>
                <a:latin typeface="Georgia" panose="02040502050405020303" pitchFamily="18" charset="0"/>
                <a:ea typeface="ＭＳ Ｐゴシック" charset="-128"/>
              </a:rPr>
              <a:t> </a:t>
            </a:r>
          </a:p>
          <a:p>
            <a:pPr marL="342900" lvl="0" indent="-342900" defTabSz="457200" eaLnBrk="0" fontAlgn="base" hangingPunct="0">
              <a:lnSpc>
                <a:spcPct val="150000"/>
              </a:lnSpc>
              <a:spcBef>
                <a:spcPts val="0"/>
              </a:spcBef>
              <a:spcAft>
                <a:spcPct val="0"/>
              </a:spcAft>
              <a:buClrTx/>
              <a:buSzTx/>
              <a:buFont typeface="+mj-lt"/>
              <a:buAutoNum type="arabicPeriod"/>
            </a:pPr>
            <a:r>
              <a:rPr lang="sv-SE" sz="1800" b="1" dirty="0" err="1">
                <a:solidFill>
                  <a:srgbClr val="000000"/>
                </a:solidFill>
                <a:latin typeface="Georgia" panose="02040502050405020303" pitchFamily="18" charset="0"/>
                <a:ea typeface="ＭＳ Ｐゴシック" charset="-128"/>
              </a:rPr>
              <a:t>Future</a:t>
            </a:r>
            <a:r>
              <a:rPr lang="sv-SE" sz="1800" b="1" dirty="0">
                <a:solidFill>
                  <a:srgbClr val="000000"/>
                </a:solidFill>
                <a:latin typeface="Georgia" panose="02040502050405020303" pitchFamily="18" charset="0"/>
                <a:ea typeface="ＭＳ Ｐゴシック" charset="-128"/>
              </a:rPr>
              <a:t> research </a:t>
            </a:r>
            <a:r>
              <a:rPr lang="sv-SE" sz="1800" b="1" dirty="0" err="1">
                <a:solidFill>
                  <a:srgbClr val="000000"/>
                </a:solidFill>
                <a:latin typeface="Georgia" panose="02040502050405020303" pitchFamily="18" charset="0"/>
                <a:ea typeface="ＭＳ Ｐゴシック" charset="-128"/>
              </a:rPr>
              <a:t>leaders</a:t>
            </a:r>
            <a:r>
              <a:rPr lang="sv-SE" sz="1800" dirty="0">
                <a:solidFill>
                  <a:srgbClr val="000000"/>
                </a:solidFill>
                <a:latin typeface="Georgia" panose="02040502050405020303" pitchFamily="18" charset="0"/>
                <a:ea typeface="ＭＳ Ｐゴシック" charset="-128"/>
              </a:rPr>
              <a:t>: Swedish </a:t>
            </a:r>
            <a:r>
              <a:rPr lang="sv-SE" sz="1800" dirty="0" err="1">
                <a:solidFill>
                  <a:srgbClr val="000000"/>
                </a:solidFill>
                <a:latin typeface="Georgia" panose="02040502050405020303" pitchFamily="18" charset="0"/>
                <a:ea typeface="ＭＳ Ｐゴシック" charset="-128"/>
              </a:rPr>
              <a:t>foundation</a:t>
            </a:r>
            <a:r>
              <a:rPr lang="sv-SE" sz="1800" dirty="0">
                <a:solidFill>
                  <a:srgbClr val="000000"/>
                </a:solidFill>
                <a:latin typeface="Georgia" panose="02040502050405020303" pitchFamily="18" charset="0"/>
                <a:ea typeface="ＭＳ Ｐゴシック" charset="-128"/>
              </a:rPr>
              <a:t> for </a:t>
            </a:r>
            <a:r>
              <a:rPr lang="sv-SE" sz="1800" dirty="0" err="1">
                <a:solidFill>
                  <a:srgbClr val="000000"/>
                </a:solidFill>
                <a:latin typeface="Georgia" panose="02040502050405020303" pitchFamily="18" charset="0"/>
                <a:ea typeface="ＭＳ Ｐゴシック" charset="-128"/>
              </a:rPr>
              <a:t>strategic</a:t>
            </a:r>
            <a:r>
              <a:rPr lang="sv-SE" sz="1800" dirty="0">
                <a:solidFill>
                  <a:srgbClr val="000000"/>
                </a:solidFill>
                <a:latin typeface="Georgia" panose="02040502050405020303" pitchFamily="18" charset="0"/>
                <a:ea typeface="ＭＳ Ｐゴシック" charset="-128"/>
              </a:rPr>
              <a:t> research (SSF), </a:t>
            </a:r>
            <a:r>
              <a:rPr lang="sv-SE" sz="1800" dirty="0">
                <a:latin typeface="Georgia" panose="02040502050405020303" pitchFamily="18" charset="0"/>
              </a:rPr>
              <a:t>ERC </a:t>
            </a:r>
            <a:r>
              <a:rPr lang="sv-SE" sz="1800" dirty="0" err="1">
                <a:latin typeface="Georgia" panose="02040502050405020303" pitchFamily="18" charset="0"/>
              </a:rPr>
              <a:t>Starting</a:t>
            </a:r>
            <a:r>
              <a:rPr lang="sv-SE" sz="1800" dirty="0">
                <a:latin typeface="Georgia" panose="02040502050405020303" pitchFamily="18" charset="0"/>
              </a:rPr>
              <a:t> Grant</a:t>
            </a:r>
            <a:endParaRPr lang="sv-SE" sz="1800" dirty="0">
              <a:solidFill>
                <a:srgbClr val="000000"/>
              </a:solidFill>
              <a:latin typeface="Georgia" panose="02040502050405020303" pitchFamily="18" charset="0"/>
              <a:ea typeface="ＭＳ Ｐゴシック" charset="-128"/>
            </a:endParaRPr>
          </a:p>
          <a:p>
            <a:pPr marL="342900" lvl="0" indent="-342900" defTabSz="457200" eaLnBrk="0" fontAlgn="base" hangingPunct="0">
              <a:lnSpc>
                <a:spcPct val="150000"/>
              </a:lnSpc>
              <a:spcBef>
                <a:spcPts val="0"/>
              </a:spcBef>
              <a:spcAft>
                <a:spcPct val="0"/>
              </a:spcAft>
              <a:buClrTx/>
              <a:buSzTx/>
              <a:buFont typeface="+mj-lt"/>
              <a:buAutoNum type="arabicPeriod"/>
            </a:pPr>
            <a:r>
              <a:rPr lang="sv-SE" sz="1800" b="1" dirty="0" err="1">
                <a:solidFill>
                  <a:srgbClr val="000000"/>
                </a:solidFill>
                <a:latin typeface="Georgia" panose="02040502050405020303" pitchFamily="18" charset="0"/>
                <a:ea typeface="ＭＳ Ｐゴシック" charset="-128"/>
              </a:rPr>
              <a:t>Consolidation</a:t>
            </a:r>
            <a:r>
              <a:rPr lang="sv-SE" sz="1800" b="1" dirty="0">
                <a:solidFill>
                  <a:srgbClr val="000000"/>
                </a:solidFill>
                <a:latin typeface="Georgia" panose="02040502050405020303" pitchFamily="18" charset="0"/>
                <a:ea typeface="ＭＳ Ｐゴシック" charset="-128"/>
              </a:rPr>
              <a:t> grant</a:t>
            </a:r>
            <a:r>
              <a:rPr lang="sv-SE" sz="1800" dirty="0">
                <a:solidFill>
                  <a:srgbClr val="000000"/>
                </a:solidFill>
                <a:latin typeface="Georgia" panose="02040502050405020303" pitchFamily="18" charset="0"/>
                <a:ea typeface="ＭＳ Ｐゴシック" charset="-128"/>
              </a:rPr>
              <a:t>: VR, ERC </a:t>
            </a:r>
            <a:r>
              <a:rPr lang="sv-SE" sz="1800" dirty="0" err="1">
                <a:solidFill>
                  <a:srgbClr val="000000"/>
                </a:solidFill>
                <a:latin typeface="Georgia" panose="02040502050405020303" pitchFamily="18" charset="0"/>
                <a:ea typeface="ＭＳ Ｐゴシック" charset="-128"/>
              </a:rPr>
              <a:t>Consolidator</a:t>
            </a:r>
            <a:r>
              <a:rPr lang="sv-SE" sz="1800" dirty="0">
                <a:solidFill>
                  <a:srgbClr val="000000"/>
                </a:solidFill>
                <a:latin typeface="Georgia" panose="02040502050405020303" pitchFamily="18" charset="0"/>
                <a:ea typeface="ＭＳ Ｐゴシック" charset="-128"/>
              </a:rPr>
              <a:t> Grant, Novo Nordisk </a:t>
            </a:r>
            <a:r>
              <a:rPr lang="sv-SE" sz="1800" dirty="0">
                <a:solidFill>
                  <a:srgbClr val="000000"/>
                </a:solidFill>
                <a:latin typeface="Georgia"/>
                <a:ea typeface="ＭＳ Ｐゴシック" charset="-128"/>
              </a:rPr>
              <a:t>Foundation </a:t>
            </a:r>
            <a:r>
              <a:rPr lang="sv-SE" sz="1800" dirty="0" err="1">
                <a:solidFill>
                  <a:srgbClr val="000000"/>
                </a:solidFill>
                <a:latin typeface="Georgia"/>
                <a:ea typeface="ＭＳ Ｐゴシック" charset="-128"/>
              </a:rPr>
              <a:t>Ascending</a:t>
            </a:r>
            <a:r>
              <a:rPr lang="sv-SE" sz="1800" dirty="0">
                <a:solidFill>
                  <a:srgbClr val="000000"/>
                </a:solidFill>
                <a:latin typeface="Georgia"/>
                <a:ea typeface="ＭＳ Ｐゴシック" charset="-128"/>
              </a:rPr>
              <a:t> </a:t>
            </a:r>
            <a:r>
              <a:rPr lang="sv-SE" sz="1800" dirty="0" err="1">
                <a:solidFill>
                  <a:srgbClr val="000000"/>
                </a:solidFill>
                <a:latin typeface="Georgia"/>
                <a:ea typeface="ＭＳ Ｐゴシック" charset="-128"/>
              </a:rPr>
              <a:t>Investigator</a:t>
            </a:r>
            <a:endParaRPr lang="sv-SE" sz="1800" dirty="0">
              <a:solidFill>
                <a:srgbClr val="000000"/>
              </a:solidFill>
              <a:latin typeface="Georgia"/>
              <a:ea typeface="ＭＳ Ｐゴシック" charset="-128"/>
            </a:endParaRPr>
          </a:p>
          <a:p>
            <a:pPr marL="342900" lvl="0" indent="-342900" defTabSz="457200" eaLnBrk="0" fontAlgn="base" hangingPunct="0">
              <a:lnSpc>
                <a:spcPct val="150000"/>
              </a:lnSpc>
              <a:spcBef>
                <a:spcPts val="0"/>
              </a:spcBef>
              <a:spcAft>
                <a:spcPct val="0"/>
              </a:spcAft>
              <a:buClrTx/>
              <a:buSzTx/>
              <a:buFont typeface="+mj-lt"/>
              <a:buAutoNum type="arabicPeriod"/>
            </a:pPr>
            <a:r>
              <a:rPr lang="sv-SE" sz="1800" b="1" dirty="0" err="1">
                <a:solidFill>
                  <a:srgbClr val="000000"/>
                </a:solidFill>
                <a:latin typeface="Georgia"/>
                <a:ea typeface="ＭＳ Ｐゴシック" charset="-128"/>
              </a:rPr>
              <a:t>Well-established</a:t>
            </a:r>
            <a:r>
              <a:rPr lang="sv-SE" sz="1800" b="1" dirty="0">
                <a:solidFill>
                  <a:srgbClr val="000000"/>
                </a:solidFill>
                <a:latin typeface="Georgia"/>
                <a:ea typeface="ＭＳ Ｐゴシック" charset="-128"/>
              </a:rPr>
              <a:t> researchers</a:t>
            </a:r>
            <a:r>
              <a:rPr lang="sv-SE" sz="1800" dirty="0">
                <a:solidFill>
                  <a:srgbClr val="000000"/>
                </a:solidFill>
                <a:latin typeface="Georgia"/>
                <a:ea typeface="ＭＳ Ｐゴシック" charset="-128"/>
              </a:rPr>
              <a:t>: ERC </a:t>
            </a:r>
            <a:r>
              <a:rPr lang="sv-SE" sz="1800" dirty="0" err="1">
                <a:solidFill>
                  <a:srgbClr val="000000"/>
                </a:solidFill>
                <a:latin typeface="Georgia"/>
                <a:ea typeface="ＭＳ Ｐゴシック" charset="-128"/>
              </a:rPr>
              <a:t>Advanced</a:t>
            </a:r>
            <a:r>
              <a:rPr lang="sv-SE" sz="1800" dirty="0">
                <a:solidFill>
                  <a:srgbClr val="000000"/>
                </a:solidFill>
                <a:latin typeface="Georgia"/>
                <a:ea typeface="ＭＳ Ｐゴシック" charset="-128"/>
              </a:rPr>
              <a:t> Grant, Novo Nordisk Foundation </a:t>
            </a:r>
            <a:r>
              <a:rPr lang="sv-SE" sz="1800" dirty="0" err="1">
                <a:solidFill>
                  <a:srgbClr val="000000"/>
                </a:solidFill>
                <a:latin typeface="Georgia"/>
                <a:ea typeface="ＭＳ Ｐゴシック" charset="-128"/>
              </a:rPr>
              <a:t>Distinguished</a:t>
            </a:r>
            <a:r>
              <a:rPr lang="sv-SE" sz="1800" dirty="0">
                <a:solidFill>
                  <a:srgbClr val="000000"/>
                </a:solidFill>
                <a:latin typeface="Georgia"/>
                <a:ea typeface="ＭＳ Ｐゴシック" charset="-128"/>
              </a:rPr>
              <a:t> </a:t>
            </a:r>
            <a:r>
              <a:rPr lang="sv-SE" sz="1800" dirty="0" err="1">
                <a:solidFill>
                  <a:srgbClr val="000000"/>
                </a:solidFill>
                <a:latin typeface="Georgia"/>
                <a:ea typeface="ＭＳ Ｐゴシック" charset="-128"/>
              </a:rPr>
              <a:t>Investigator</a:t>
            </a:r>
            <a:r>
              <a:rPr lang="sv-SE" sz="1800" dirty="0">
                <a:solidFill>
                  <a:srgbClr val="000000"/>
                </a:solidFill>
                <a:latin typeface="Georgia"/>
                <a:ea typeface="ＭＳ Ｐゴシック" charset="-128"/>
              </a:rPr>
              <a:t>, The Wallenberg Foundation (KAW, MMW), VR Council Professor</a:t>
            </a:r>
          </a:p>
          <a:p>
            <a:endParaRPr lang="sv-SE" dirty="0"/>
          </a:p>
        </p:txBody>
      </p:sp>
      <p:sp>
        <p:nvSpPr>
          <p:cNvPr id="4" name="Platshållare för sidfot 3"/>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white"/>
                </a:solidFill>
                <a:effectLst/>
                <a:uLnTx/>
                <a:uFillTx/>
                <a:latin typeface="Candara"/>
                <a:ea typeface="+mn-ea"/>
                <a:cs typeface="+mn-cs"/>
              </a:rPr>
              <a:t>Financiers' Toolbox - Create your own funding strategy</a:t>
            </a:r>
            <a:endParaRPr kumimoji="0" lang="sv-SE" sz="1000" b="0" i="0" u="none" strike="noStrike" kern="1200" cap="none" spc="0" normalizeH="0" baseline="0" noProof="0" dirty="0">
              <a:ln>
                <a:noFill/>
              </a:ln>
              <a:solidFill>
                <a:prstClr val="white"/>
              </a:solidFill>
              <a:effectLst/>
              <a:uLnTx/>
              <a:uFillTx/>
              <a:latin typeface="Candara"/>
              <a:ea typeface="+mn-ea"/>
              <a:cs typeface="+mn-cs"/>
            </a:endParaRPr>
          </a:p>
        </p:txBody>
      </p:sp>
      <p:sp>
        <p:nvSpPr>
          <p:cNvPr id="5" name="Platshållare för bildnummer 4"/>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4882AB4-7500-4802-830D-10DB75A603ED}" type="slidenum">
              <a:rPr kumimoji="0" lang="sv-SE" sz="1000" b="0" i="0" u="none" strike="noStrike" kern="1200" cap="none" spc="0" normalizeH="0" baseline="0" noProof="0" smtClean="0">
                <a:ln>
                  <a:noFill/>
                </a:ln>
                <a:solidFill>
                  <a:prstClr val="white"/>
                </a:solidFill>
                <a:effectLst/>
                <a:uLnTx/>
                <a:uFillTx/>
                <a:latin typeface="Candara"/>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a:t>
            </a:fld>
            <a:endParaRPr kumimoji="0" lang="sv-SE" sz="1000" b="0" i="0" u="none" strike="noStrike" kern="1200" cap="none" spc="0" normalizeH="0" baseline="0" noProof="0" dirty="0">
              <a:ln>
                <a:noFill/>
              </a:ln>
              <a:solidFill>
                <a:prstClr val="white"/>
              </a:solidFill>
              <a:effectLst/>
              <a:uLnTx/>
              <a:uFillTx/>
              <a:latin typeface="Candara"/>
              <a:ea typeface="+mn-ea"/>
              <a:cs typeface="+mn-cs"/>
            </a:endParaRPr>
          </a:p>
        </p:txBody>
      </p:sp>
      <p:sp>
        <p:nvSpPr>
          <p:cNvPr id="7" name="Snip Diagonal Corner Rectangle 5"/>
          <p:cNvSpPr>
            <a:spLocks noGrp="1"/>
          </p:cNvSpPr>
          <p:nvPr>
            <p:ph type="title"/>
          </p:nvPr>
        </p:nvSpPr>
        <p:spPr>
          <a:xfrm>
            <a:off x="828675" y="1547812"/>
            <a:ext cx="1810941" cy="801068"/>
          </a:xfrm>
          <a:prstGeom prst="snip2DiagRect">
            <a:avLst/>
          </a:prstGeom>
          <a:solidFill>
            <a:srgbClr val="EA7819"/>
          </a:solidFill>
          <a:ln w="9525" cap="flat" cmpd="sng" algn="ctr">
            <a:solidFill>
              <a:srgbClr val="C5AB5E">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609585" eaLnBrk="1" fontAlgn="base" latinLnBrk="0" hangingPunct="1">
              <a:lnSpc>
                <a:spcPct val="100000"/>
              </a:lnSpc>
              <a:spcBef>
                <a:spcPct val="0"/>
              </a:spcBef>
              <a:spcAft>
                <a:spcPct val="0"/>
              </a:spcAft>
              <a:buClrTx/>
              <a:buSzTx/>
              <a:buFontTx/>
              <a:buNone/>
              <a:tabLst/>
              <a:defRPr/>
            </a:pPr>
            <a:r>
              <a:rPr kumimoji="0" lang="en-US" sz="1867" b="0" i="0" u="none" strike="noStrike" kern="0" cap="none" spc="0" normalizeH="0" baseline="0" noProof="0" dirty="0">
                <a:ln>
                  <a:noFill/>
                </a:ln>
                <a:solidFill>
                  <a:srgbClr val="FFFFFF"/>
                </a:solidFill>
                <a:effectLst/>
                <a:uLnTx/>
                <a:uFillTx/>
                <a:latin typeface="Georgia"/>
                <a:ea typeface="+mn-ea"/>
                <a:cs typeface="+mn-cs"/>
              </a:rPr>
              <a:t>Career development</a:t>
            </a:r>
          </a:p>
        </p:txBody>
      </p:sp>
    </p:spTree>
    <p:extLst>
      <p:ext uri="{BB962C8B-B14F-4D97-AF65-F5344CB8AC3E}">
        <p14:creationId xmlns:p14="http://schemas.microsoft.com/office/powerpoint/2010/main" val="4073116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sz="half" idx="13"/>
          </p:nvPr>
        </p:nvSpPr>
        <p:spPr>
          <a:xfrm>
            <a:off x="336599" y="2204864"/>
            <a:ext cx="11278163" cy="4653136"/>
          </a:xfrm>
        </p:spPr>
        <p:txBody>
          <a:bodyPr/>
          <a:lstStyle/>
          <a:p>
            <a:pPr marL="0" indent="0" algn="ctr">
              <a:buNone/>
            </a:pPr>
            <a:endParaRPr lang="sv-SE" dirty="0"/>
          </a:p>
          <a:p>
            <a:pPr marL="0" indent="0" algn="ctr">
              <a:buNone/>
            </a:pPr>
            <a:endParaRPr lang="sv-SE" dirty="0"/>
          </a:p>
          <a:p>
            <a:pPr marL="0" indent="0" algn="ctr">
              <a:buNone/>
            </a:pPr>
            <a:endParaRPr lang="sv-SE" dirty="0"/>
          </a:p>
          <a:p>
            <a:pPr marL="0" indent="0" algn="ctr">
              <a:buNone/>
            </a:pPr>
            <a:endParaRPr lang="sv-SE" dirty="0"/>
          </a:p>
          <a:p>
            <a:pPr marL="0" indent="0" algn="ctr">
              <a:buNone/>
            </a:pPr>
            <a:endParaRPr lang="sv-SE" dirty="0"/>
          </a:p>
          <a:p>
            <a:pPr marL="0" indent="0" algn="ctr">
              <a:buNone/>
            </a:pPr>
            <a:endParaRPr lang="sv-SE" dirty="0"/>
          </a:p>
          <a:p>
            <a:pPr marL="0" indent="0" algn="ctr">
              <a:buNone/>
            </a:pPr>
            <a:endParaRPr lang="sv-SE" dirty="0"/>
          </a:p>
          <a:p>
            <a:pPr marL="0" indent="0">
              <a:buNone/>
            </a:pPr>
            <a:endParaRPr lang="sv-SE" dirty="0"/>
          </a:p>
          <a:p>
            <a:pPr marL="0" indent="0">
              <a:buNone/>
            </a:pPr>
            <a:r>
              <a:rPr lang="sv-SE" dirty="0"/>
              <a:t>0	1	2	3	4	5	6	7	8	9	10	11        12</a:t>
            </a:r>
          </a:p>
          <a:p>
            <a:pPr marL="0" indent="0" algn="ctr">
              <a:buNone/>
            </a:pPr>
            <a:r>
              <a:rPr lang="sv-SE" sz="1800" dirty="0" err="1"/>
              <a:t>Eligibility</a:t>
            </a:r>
            <a:r>
              <a:rPr lang="sv-SE" sz="1800" dirty="0"/>
              <a:t> </a:t>
            </a:r>
            <a:r>
              <a:rPr lang="sv-SE" sz="1800" dirty="0" err="1"/>
              <a:t>criteria</a:t>
            </a:r>
            <a:r>
              <a:rPr lang="sv-SE" sz="1800" dirty="0"/>
              <a:t>: </a:t>
            </a:r>
            <a:r>
              <a:rPr lang="sv-SE" sz="1800" dirty="0" err="1"/>
              <a:t>Years</a:t>
            </a:r>
            <a:r>
              <a:rPr lang="sv-SE" sz="1800" dirty="0"/>
              <a:t> </a:t>
            </a:r>
            <a:r>
              <a:rPr lang="sv-SE" sz="1800" dirty="0" err="1"/>
              <a:t>after</a:t>
            </a:r>
            <a:r>
              <a:rPr lang="sv-SE" sz="1800" dirty="0"/>
              <a:t> PhD </a:t>
            </a:r>
            <a:r>
              <a:rPr lang="sv-SE" sz="1800" dirty="0" err="1"/>
              <a:t>graduate</a:t>
            </a:r>
            <a:r>
              <a:rPr lang="sv-SE" sz="1800" dirty="0"/>
              <a:t> / </a:t>
            </a:r>
            <a:r>
              <a:rPr lang="sv-SE" sz="1800" dirty="0" err="1"/>
              <a:t>career</a:t>
            </a:r>
            <a:r>
              <a:rPr lang="sv-SE" sz="1800" dirty="0"/>
              <a:t> age</a:t>
            </a:r>
          </a:p>
        </p:txBody>
      </p:sp>
      <p:sp>
        <p:nvSpPr>
          <p:cNvPr id="4" name="Platshållare för sidfot 3"/>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white"/>
                </a:solidFill>
                <a:effectLst/>
                <a:uLnTx/>
                <a:uFillTx/>
                <a:latin typeface="Candara"/>
                <a:ea typeface="+mn-ea"/>
                <a:cs typeface="+mn-cs"/>
              </a:rPr>
              <a:t>Financiers' Toolbox - Create your own funding strategy</a:t>
            </a:r>
            <a:endParaRPr kumimoji="0" lang="sv-SE" sz="1000" b="0" i="0" u="none" strike="noStrike" kern="1200" cap="none" spc="0" normalizeH="0" baseline="0" noProof="0" dirty="0">
              <a:ln>
                <a:noFill/>
              </a:ln>
              <a:solidFill>
                <a:prstClr val="white"/>
              </a:solidFill>
              <a:effectLst/>
              <a:uLnTx/>
              <a:uFillTx/>
              <a:latin typeface="Candara"/>
              <a:ea typeface="+mn-ea"/>
              <a:cs typeface="+mn-cs"/>
            </a:endParaRPr>
          </a:p>
        </p:txBody>
      </p:sp>
      <p:sp>
        <p:nvSpPr>
          <p:cNvPr id="5" name="Platshållare för bildnummer 4"/>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4882AB4-7500-4802-830D-10DB75A603ED}" type="slidenum">
              <a:rPr kumimoji="0" lang="sv-SE" sz="1000" b="0" i="0" u="none" strike="noStrike" kern="1200" cap="none" spc="0" normalizeH="0" baseline="0" noProof="0" smtClean="0">
                <a:ln>
                  <a:noFill/>
                </a:ln>
                <a:solidFill>
                  <a:prstClr val="white"/>
                </a:solidFill>
                <a:effectLst/>
                <a:uLnTx/>
                <a:uFillTx/>
                <a:latin typeface="Candara"/>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a:t>
            </a:fld>
            <a:endParaRPr kumimoji="0" lang="sv-SE" sz="1000" b="0" i="0" u="none" strike="noStrike" kern="1200" cap="none" spc="0" normalizeH="0" baseline="0" noProof="0" dirty="0">
              <a:ln>
                <a:noFill/>
              </a:ln>
              <a:solidFill>
                <a:prstClr val="white"/>
              </a:solidFill>
              <a:effectLst/>
              <a:uLnTx/>
              <a:uFillTx/>
              <a:latin typeface="Candara"/>
              <a:ea typeface="+mn-ea"/>
              <a:cs typeface="+mn-cs"/>
            </a:endParaRPr>
          </a:p>
        </p:txBody>
      </p:sp>
      <p:cxnSp>
        <p:nvCxnSpPr>
          <p:cNvPr id="6" name="Straight Arrow Connector 26"/>
          <p:cNvCxnSpPr/>
          <p:nvPr/>
        </p:nvCxnSpPr>
        <p:spPr>
          <a:xfrm>
            <a:off x="336600" y="5949280"/>
            <a:ext cx="11160000" cy="0"/>
          </a:xfrm>
          <a:prstGeom prst="straightConnector1">
            <a:avLst/>
          </a:prstGeom>
          <a:noFill/>
          <a:ln w="76200" cap="flat" cmpd="sng" algn="ctr">
            <a:solidFill>
              <a:sysClr val="windowText" lastClr="000000"/>
            </a:solidFill>
            <a:prstDash val="solid"/>
            <a:miter lim="800000"/>
            <a:tailEnd type="triangle"/>
          </a:ln>
          <a:effectLst/>
        </p:spPr>
      </p:cxnSp>
      <p:sp>
        <p:nvSpPr>
          <p:cNvPr id="8" name="Snip Diagonal Corner Rectangle 5"/>
          <p:cNvSpPr/>
          <p:nvPr/>
        </p:nvSpPr>
        <p:spPr>
          <a:xfrm>
            <a:off x="351053" y="5445224"/>
            <a:ext cx="1928523" cy="422400"/>
          </a:xfrm>
          <a:prstGeom prst="snip2DiagRect">
            <a:avLst/>
          </a:prstGeom>
          <a:solidFill>
            <a:srgbClr val="EA7819"/>
          </a:solidFill>
          <a:ln w="9525" cap="flat" cmpd="sng" algn="ctr">
            <a:solidFill>
              <a:srgbClr val="C5AB5E">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609585" rtl="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a:ln>
                  <a:noFill/>
                </a:ln>
                <a:solidFill>
                  <a:srgbClr val="FFFFFF"/>
                </a:solidFill>
                <a:effectLst/>
                <a:uLnTx/>
                <a:uFillTx/>
                <a:latin typeface="Georgia"/>
                <a:ea typeface="+mn-ea"/>
                <a:cs typeface="+mn-cs"/>
              </a:rPr>
              <a:t>Postdoc 1-3 years (VR, Forte, MSCA)</a:t>
            </a:r>
          </a:p>
        </p:txBody>
      </p:sp>
      <p:sp>
        <p:nvSpPr>
          <p:cNvPr id="10" name="Snip Diagonal Corner Rectangle 5"/>
          <p:cNvSpPr/>
          <p:nvPr/>
        </p:nvSpPr>
        <p:spPr>
          <a:xfrm>
            <a:off x="328476" y="4869160"/>
            <a:ext cx="3679292" cy="493663"/>
          </a:xfrm>
          <a:prstGeom prst="snip2DiagRect">
            <a:avLst/>
          </a:prstGeom>
          <a:solidFill>
            <a:srgbClr val="EA7819"/>
          </a:solidFill>
          <a:ln w="9525" cap="flat" cmpd="sng" algn="ctr">
            <a:solidFill>
              <a:srgbClr val="C5AB5E">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609585" rtl="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a:ln>
                  <a:noFill/>
                </a:ln>
                <a:solidFill>
                  <a:srgbClr val="FFFFFF"/>
                </a:solidFill>
                <a:effectLst/>
                <a:uLnTx/>
                <a:uFillTx/>
                <a:latin typeface="Georgia"/>
                <a:ea typeface="+mn-ea"/>
                <a:cs typeface="+mn-cs"/>
              </a:rPr>
              <a:t>Postdoc 2-3 years (MSCA, KK Prospect)</a:t>
            </a:r>
          </a:p>
        </p:txBody>
      </p:sp>
      <p:sp>
        <p:nvSpPr>
          <p:cNvPr id="11" name="Snip Diagonal Corner Rectangle 5"/>
          <p:cNvSpPr/>
          <p:nvPr/>
        </p:nvSpPr>
        <p:spPr>
          <a:xfrm>
            <a:off x="331430" y="4335821"/>
            <a:ext cx="2815196" cy="504056"/>
          </a:xfrm>
          <a:prstGeom prst="snip2DiagRect">
            <a:avLst/>
          </a:prstGeom>
          <a:solidFill>
            <a:srgbClr val="EA7819"/>
          </a:solidFill>
          <a:ln w="9525" cap="flat" cmpd="sng" algn="ctr">
            <a:solidFill>
              <a:srgbClr val="C5AB5E">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609585" rtl="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a:ln>
                  <a:noFill/>
                </a:ln>
                <a:solidFill>
                  <a:srgbClr val="FFFFFF"/>
                </a:solidFill>
                <a:effectLst/>
                <a:uLnTx/>
                <a:uFillTx/>
                <a:latin typeface="Georgia"/>
                <a:ea typeface="+mn-ea"/>
                <a:cs typeface="+mn-cs"/>
              </a:rPr>
              <a:t>Mobility grant 2-4 years (</a:t>
            </a:r>
            <a:r>
              <a:rPr kumimoji="0" lang="en-US" sz="1200" b="0" i="0" u="none" strike="noStrike" kern="0" cap="none" spc="0" normalizeH="0" baseline="0" noProof="0" dirty="0" err="1">
                <a:ln>
                  <a:noFill/>
                </a:ln>
                <a:solidFill>
                  <a:srgbClr val="FFFFFF"/>
                </a:solidFill>
                <a:effectLst/>
                <a:uLnTx/>
                <a:uFillTx/>
                <a:latin typeface="Georgia"/>
                <a:ea typeface="+mn-ea"/>
                <a:cs typeface="+mn-cs"/>
              </a:rPr>
              <a:t>Formas</a:t>
            </a:r>
            <a:r>
              <a:rPr kumimoji="0" lang="en-US" sz="1200" b="0" i="0" u="none" strike="noStrike" kern="0" cap="none" spc="0" normalizeH="0" baseline="0" noProof="0" dirty="0">
                <a:ln>
                  <a:noFill/>
                </a:ln>
                <a:solidFill>
                  <a:srgbClr val="FFFFFF"/>
                </a:solidFill>
                <a:effectLst/>
                <a:uLnTx/>
                <a:uFillTx/>
                <a:latin typeface="Georgia"/>
                <a:ea typeface="+mn-ea"/>
                <a:cs typeface="+mn-cs"/>
              </a:rPr>
              <a:t>)</a:t>
            </a:r>
          </a:p>
        </p:txBody>
      </p:sp>
      <p:sp>
        <p:nvSpPr>
          <p:cNvPr id="13" name="Snip Diagonal Corner Rectangle 5"/>
          <p:cNvSpPr/>
          <p:nvPr/>
        </p:nvSpPr>
        <p:spPr>
          <a:xfrm>
            <a:off x="2174928" y="3422741"/>
            <a:ext cx="4728525" cy="452462"/>
          </a:xfrm>
          <a:prstGeom prst="snip2DiagRect">
            <a:avLst/>
          </a:prstGeom>
          <a:solidFill>
            <a:srgbClr val="EA7819"/>
          </a:solidFill>
          <a:ln w="9525" cap="flat" cmpd="sng" algn="ctr">
            <a:solidFill>
              <a:srgbClr val="C5AB5E">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609585" rtl="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a:ln>
                  <a:noFill/>
                </a:ln>
                <a:solidFill>
                  <a:srgbClr val="FFFFFF"/>
                </a:solidFill>
                <a:effectLst/>
                <a:uLnTx/>
                <a:uFillTx/>
                <a:latin typeface="Georgia"/>
                <a:ea typeface="+mn-ea"/>
                <a:cs typeface="+mn-cs"/>
              </a:rPr>
              <a:t>Establishment grant 4-5 years (VR &amp; ERC)</a:t>
            </a:r>
          </a:p>
        </p:txBody>
      </p:sp>
      <p:sp>
        <p:nvSpPr>
          <p:cNvPr id="14" name="Snip Diagonal Corner Rectangle 5"/>
          <p:cNvSpPr/>
          <p:nvPr/>
        </p:nvSpPr>
        <p:spPr>
          <a:xfrm>
            <a:off x="4773741" y="2519175"/>
            <a:ext cx="2952328" cy="403465"/>
          </a:xfrm>
          <a:prstGeom prst="snip2DiagRect">
            <a:avLst/>
          </a:prstGeom>
          <a:solidFill>
            <a:srgbClr val="EA7819"/>
          </a:solidFill>
          <a:ln w="9525" cap="flat" cmpd="sng" algn="ctr">
            <a:solidFill>
              <a:srgbClr val="C5AB5E">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609585" rtl="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a:ln>
                  <a:noFill/>
                </a:ln>
                <a:solidFill>
                  <a:srgbClr val="FFFFFF"/>
                </a:solidFill>
                <a:effectLst/>
                <a:uLnTx/>
                <a:uFillTx/>
                <a:latin typeface="Georgia"/>
                <a:ea typeface="+mn-ea"/>
                <a:cs typeface="+mn-cs"/>
              </a:rPr>
              <a:t>Future Research Leaders 5 years (SSF)</a:t>
            </a:r>
          </a:p>
        </p:txBody>
      </p:sp>
      <p:sp>
        <p:nvSpPr>
          <p:cNvPr id="15" name="Snip Diagonal Corner Rectangle 5"/>
          <p:cNvSpPr/>
          <p:nvPr/>
        </p:nvSpPr>
        <p:spPr>
          <a:xfrm>
            <a:off x="2214015" y="2095061"/>
            <a:ext cx="5512054" cy="415057"/>
          </a:xfrm>
          <a:prstGeom prst="snip2DiagRect">
            <a:avLst/>
          </a:prstGeom>
          <a:solidFill>
            <a:srgbClr val="EA7819"/>
          </a:solidFill>
          <a:ln w="9525" cap="flat" cmpd="sng" algn="ctr">
            <a:solidFill>
              <a:srgbClr val="C5AB5E">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609585" rtl="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a:ln>
                  <a:noFill/>
                </a:ln>
                <a:solidFill>
                  <a:srgbClr val="FFFFFF"/>
                </a:solidFill>
                <a:effectLst/>
                <a:uLnTx/>
                <a:uFillTx/>
                <a:latin typeface="Georgia"/>
                <a:ea typeface="+mn-ea"/>
                <a:cs typeface="+mn-cs"/>
              </a:rPr>
              <a:t>Research projects for early-career researchers 4 years (</a:t>
            </a:r>
            <a:r>
              <a:rPr kumimoji="0" lang="en-US" sz="1200" b="0" i="0" u="none" strike="noStrike" kern="0" cap="none" spc="0" normalizeH="0" baseline="0" noProof="0" dirty="0" err="1">
                <a:ln>
                  <a:noFill/>
                </a:ln>
                <a:solidFill>
                  <a:srgbClr val="FFFFFF"/>
                </a:solidFill>
                <a:effectLst/>
                <a:uLnTx/>
                <a:uFillTx/>
                <a:latin typeface="Georgia"/>
                <a:ea typeface="+mn-ea"/>
                <a:cs typeface="+mn-cs"/>
              </a:rPr>
              <a:t>Formas</a:t>
            </a:r>
            <a:r>
              <a:rPr kumimoji="0" lang="en-US" sz="1200" b="0" i="0" u="none" strike="noStrike" kern="0" cap="none" spc="0" normalizeH="0" baseline="0" noProof="0" dirty="0">
                <a:ln>
                  <a:noFill/>
                </a:ln>
                <a:solidFill>
                  <a:srgbClr val="FFFFFF"/>
                </a:solidFill>
                <a:effectLst/>
                <a:uLnTx/>
                <a:uFillTx/>
                <a:latin typeface="Georgia"/>
                <a:ea typeface="+mn-ea"/>
                <a:cs typeface="+mn-cs"/>
              </a:rPr>
              <a:t>)</a:t>
            </a:r>
          </a:p>
        </p:txBody>
      </p:sp>
      <p:sp>
        <p:nvSpPr>
          <p:cNvPr id="16" name="Snip Diagonal Corner Rectangle 5"/>
          <p:cNvSpPr/>
          <p:nvPr/>
        </p:nvSpPr>
        <p:spPr>
          <a:xfrm>
            <a:off x="3791744" y="1636719"/>
            <a:ext cx="3816424" cy="440190"/>
          </a:xfrm>
          <a:prstGeom prst="snip2DiagRect">
            <a:avLst/>
          </a:prstGeom>
          <a:solidFill>
            <a:srgbClr val="EA7819"/>
          </a:solidFill>
          <a:ln w="9525" cap="flat" cmpd="sng" algn="ctr">
            <a:solidFill>
              <a:srgbClr val="C5AB5E">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609585" rtl="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a:ln>
                  <a:noFill/>
                </a:ln>
                <a:solidFill>
                  <a:srgbClr val="FFFFFF"/>
                </a:solidFill>
                <a:effectLst/>
                <a:uLnTx/>
                <a:uFillTx/>
                <a:latin typeface="Georgia"/>
                <a:ea typeface="+mn-ea"/>
                <a:cs typeface="+mn-cs"/>
              </a:rPr>
              <a:t>Emerging Investigator grant 5 years (NNF)</a:t>
            </a:r>
          </a:p>
        </p:txBody>
      </p:sp>
      <p:sp>
        <p:nvSpPr>
          <p:cNvPr id="18" name="Snip Diagonal Corner Rectangle 5"/>
          <p:cNvSpPr/>
          <p:nvPr/>
        </p:nvSpPr>
        <p:spPr>
          <a:xfrm>
            <a:off x="7680176" y="5445224"/>
            <a:ext cx="3576397" cy="422399"/>
          </a:xfrm>
          <a:prstGeom prst="snip2DiagRect">
            <a:avLst/>
          </a:prstGeom>
          <a:solidFill>
            <a:srgbClr val="EA7819"/>
          </a:solidFill>
          <a:ln w="9525" cap="flat" cmpd="sng" algn="ctr">
            <a:solidFill>
              <a:srgbClr val="C5AB5E">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609585" rtl="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a:ln>
                  <a:noFill/>
                </a:ln>
                <a:solidFill>
                  <a:srgbClr val="FFFFFF"/>
                </a:solidFill>
                <a:effectLst/>
                <a:uLnTx/>
                <a:uFillTx/>
                <a:latin typeface="Georgia"/>
                <a:ea typeface="+mn-ea"/>
                <a:cs typeface="+mn-cs"/>
              </a:rPr>
              <a:t>Ascending Investigator grant 5 years (NNF)</a:t>
            </a:r>
          </a:p>
        </p:txBody>
      </p:sp>
      <p:sp>
        <p:nvSpPr>
          <p:cNvPr id="19" name="Snip Diagonal Corner Rectangle 5"/>
          <p:cNvSpPr/>
          <p:nvPr/>
        </p:nvSpPr>
        <p:spPr>
          <a:xfrm>
            <a:off x="6816081" y="4996060"/>
            <a:ext cx="4440492" cy="411899"/>
          </a:xfrm>
          <a:prstGeom prst="snip2DiagRect">
            <a:avLst/>
          </a:prstGeom>
          <a:solidFill>
            <a:srgbClr val="EA7819"/>
          </a:solidFill>
          <a:ln w="9525" cap="flat" cmpd="sng" algn="ctr">
            <a:solidFill>
              <a:srgbClr val="C5AB5E">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609585" rtl="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a:ln>
                  <a:noFill/>
                </a:ln>
                <a:solidFill>
                  <a:srgbClr val="FFFFFF"/>
                </a:solidFill>
                <a:effectLst/>
                <a:uLnTx/>
                <a:uFillTx/>
                <a:latin typeface="Georgia"/>
                <a:ea typeface="+mn-ea"/>
                <a:cs typeface="+mn-cs"/>
              </a:rPr>
              <a:t>Consolidation grant 5-6 years (VR, ERC)</a:t>
            </a:r>
          </a:p>
        </p:txBody>
      </p:sp>
      <p:sp>
        <p:nvSpPr>
          <p:cNvPr id="20" name="Snip Diagonal Corner Rectangle 5"/>
          <p:cNvSpPr/>
          <p:nvPr/>
        </p:nvSpPr>
        <p:spPr>
          <a:xfrm>
            <a:off x="9480376" y="4531432"/>
            <a:ext cx="1776196" cy="436720"/>
          </a:xfrm>
          <a:prstGeom prst="snip2DiagRect">
            <a:avLst/>
          </a:prstGeom>
          <a:solidFill>
            <a:srgbClr val="EA7819"/>
          </a:solidFill>
          <a:ln w="9525" cap="flat" cmpd="sng" algn="ctr">
            <a:solidFill>
              <a:srgbClr val="C5AB5E">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609585" rtl="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a:ln>
                  <a:noFill/>
                </a:ln>
                <a:solidFill>
                  <a:srgbClr val="FFFFFF"/>
                </a:solidFill>
                <a:effectLst/>
                <a:uLnTx/>
                <a:uFillTx/>
                <a:latin typeface="Georgia"/>
                <a:ea typeface="+mn-ea"/>
                <a:cs typeface="+mn-cs"/>
              </a:rPr>
              <a:t>Advanced grant 5 years (ERC)</a:t>
            </a:r>
          </a:p>
        </p:txBody>
      </p:sp>
      <p:sp>
        <p:nvSpPr>
          <p:cNvPr id="21" name="Snip Diagonal Corner Rectangle 5"/>
          <p:cNvSpPr/>
          <p:nvPr/>
        </p:nvSpPr>
        <p:spPr>
          <a:xfrm>
            <a:off x="7104111" y="4027324"/>
            <a:ext cx="4152461" cy="452519"/>
          </a:xfrm>
          <a:prstGeom prst="snip2DiagRect">
            <a:avLst/>
          </a:prstGeom>
          <a:solidFill>
            <a:srgbClr val="EA7819"/>
          </a:solidFill>
          <a:ln w="9525" cap="flat" cmpd="sng" algn="ctr">
            <a:solidFill>
              <a:srgbClr val="C5AB5E">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609585" rtl="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a:ln>
                  <a:noFill/>
                </a:ln>
                <a:solidFill>
                  <a:srgbClr val="FFFFFF"/>
                </a:solidFill>
                <a:effectLst/>
                <a:uLnTx/>
                <a:uFillTx/>
                <a:latin typeface="Georgia"/>
                <a:ea typeface="+mn-ea"/>
                <a:cs typeface="+mn-cs"/>
              </a:rPr>
              <a:t>Synergy grant 6 years (ERC)</a:t>
            </a:r>
          </a:p>
        </p:txBody>
      </p:sp>
      <p:sp>
        <p:nvSpPr>
          <p:cNvPr id="22" name="Snip Diagonal Corner Rectangle 5"/>
          <p:cNvSpPr/>
          <p:nvPr/>
        </p:nvSpPr>
        <p:spPr>
          <a:xfrm>
            <a:off x="8423020" y="3511106"/>
            <a:ext cx="2833552" cy="488309"/>
          </a:xfrm>
          <a:prstGeom prst="snip2DiagRect">
            <a:avLst/>
          </a:prstGeom>
          <a:solidFill>
            <a:srgbClr val="EA7819"/>
          </a:solidFill>
          <a:ln w="9525" cap="flat" cmpd="sng" algn="ctr">
            <a:solidFill>
              <a:srgbClr val="C5AB5E">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609585" rtl="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a:ln>
                  <a:noFill/>
                </a:ln>
                <a:solidFill>
                  <a:srgbClr val="FFFFFF"/>
                </a:solidFill>
                <a:effectLst/>
                <a:uLnTx/>
                <a:uFillTx/>
                <a:latin typeface="Georgia"/>
                <a:ea typeface="+mn-ea"/>
                <a:cs typeface="+mn-cs"/>
              </a:rPr>
              <a:t>Wallenberg 3-5 years (KAW, MMW)</a:t>
            </a:r>
          </a:p>
        </p:txBody>
      </p:sp>
      <p:sp>
        <p:nvSpPr>
          <p:cNvPr id="23" name="Snip Diagonal Corner Rectangle 5"/>
          <p:cNvSpPr/>
          <p:nvPr/>
        </p:nvSpPr>
        <p:spPr>
          <a:xfrm>
            <a:off x="3099869" y="2923681"/>
            <a:ext cx="4654405" cy="481745"/>
          </a:xfrm>
          <a:prstGeom prst="snip2DiagRect">
            <a:avLst/>
          </a:prstGeom>
          <a:solidFill>
            <a:srgbClr val="EA7819"/>
          </a:solidFill>
          <a:ln w="9525" cap="flat" cmpd="sng" algn="ctr">
            <a:solidFill>
              <a:srgbClr val="C5AB5E">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609585" rtl="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a:ln>
                  <a:noFill/>
                </a:ln>
                <a:solidFill>
                  <a:srgbClr val="FFFFFF"/>
                </a:solidFill>
                <a:effectLst/>
                <a:uLnTx/>
                <a:uFillTx/>
                <a:latin typeface="Georgia"/>
                <a:ea typeface="+mn-ea"/>
                <a:cs typeface="+mn-cs"/>
              </a:rPr>
              <a:t>Pro </a:t>
            </a:r>
            <a:r>
              <a:rPr kumimoji="0" lang="en-US" sz="1200" b="0" i="0" u="none" strike="noStrike" kern="0" cap="none" spc="0" normalizeH="0" baseline="0" noProof="0" dirty="0" err="1">
                <a:ln>
                  <a:noFill/>
                </a:ln>
                <a:solidFill>
                  <a:srgbClr val="FFFFFF"/>
                </a:solidFill>
                <a:effectLst/>
                <a:uLnTx/>
                <a:uFillTx/>
                <a:latin typeface="Georgia"/>
                <a:ea typeface="+mn-ea"/>
                <a:cs typeface="+mn-cs"/>
              </a:rPr>
              <a:t>Futura</a:t>
            </a:r>
            <a:r>
              <a:rPr kumimoji="0" lang="en-US" sz="1200" b="0" i="0" u="none" strike="noStrike" kern="0" cap="none" spc="0" normalizeH="0" baseline="0" noProof="0" dirty="0">
                <a:ln>
                  <a:noFill/>
                </a:ln>
                <a:solidFill>
                  <a:srgbClr val="FFFFFF"/>
                </a:solidFill>
                <a:effectLst/>
                <a:uLnTx/>
                <a:uFillTx/>
                <a:latin typeface="Georgia"/>
                <a:ea typeface="+mn-ea"/>
                <a:cs typeface="+mn-cs"/>
              </a:rPr>
              <a:t> 5 years (RJ)</a:t>
            </a:r>
          </a:p>
        </p:txBody>
      </p:sp>
      <p:sp>
        <p:nvSpPr>
          <p:cNvPr id="24" name="Snip Diagonal Corner Rectangle 5"/>
          <p:cNvSpPr/>
          <p:nvPr/>
        </p:nvSpPr>
        <p:spPr>
          <a:xfrm>
            <a:off x="2174928" y="3898528"/>
            <a:ext cx="4736649" cy="418958"/>
          </a:xfrm>
          <a:prstGeom prst="snip2DiagRect">
            <a:avLst/>
          </a:prstGeom>
          <a:solidFill>
            <a:srgbClr val="EA7819"/>
          </a:solidFill>
          <a:ln w="9525" cap="flat" cmpd="sng" algn="ctr">
            <a:solidFill>
              <a:srgbClr val="C5AB5E">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609585" rtl="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a:ln>
                  <a:noFill/>
                </a:ln>
                <a:solidFill>
                  <a:srgbClr val="FFFFFF"/>
                </a:solidFill>
                <a:effectLst/>
                <a:uLnTx/>
                <a:uFillTx/>
                <a:latin typeface="Georgia"/>
                <a:ea typeface="+mn-ea"/>
                <a:cs typeface="+mn-cs"/>
              </a:rPr>
              <a:t>Starting grant 5 years (ERC/RJ)</a:t>
            </a:r>
          </a:p>
        </p:txBody>
      </p:sp>
      <p:sp>
        <p:nvSpPr>
          <p:cNvPr id="25" name="Snip Diagonal Corner Rectangle 5"/>
          <p:cNvSpPr>
            <a:spLocks noGrp="1"/>
          </p:cNvSpPr>
          <p:nvPr>
            <p:ph type="title"/>
          </p:nvPr>
        </p:nvSpPr>
        <p:spPr>
          <a:xfrm>
            <a:off x="351053" y="962025"/>
            <a:ext cx="1496475" cy="738783"/>
          </a:xfrm>
          <a:prstGeom prst="snip2DiagRect">
            <a:avLst/>
          </a:prstGeom>
          <a:solidFill>
            <a:srgbClr val="EA7819"/>
          </a:solidFill>
          <a:ln w="9525" cap="flat" cmpd="sng" algn="ctr">
            <a:solidFill>
              <a:srgbClr val="C5AB5E">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609585" eaLnBrk="1" fontAlgn="base" latinLnBrk="0" hangingPunct="1">
              <a:lnSpc>
                <a:spcPct val="100000"/>
              </a:lnSpc>
              <a:spcBef>
                <a:spcPct val="0"/>
              </a:spcBef>
              <a:spcAft>
                <a:spcPct val="0"/>
              </a:spcAft>
              <a:buClrTx/>
              <a:buSzTx/>
              <a:buFontTx/>
              <a:buNone/>
              <a:tabLst/>
              <a:defRPr/>
            </a:pPr>
            <a:r>
              <a:rPr kumimoji="0" lang="en-US" sz="1867" b="0" i="0" u="none" strike="noStrike" kern="0" cap="none" spc="0" normalizeH="0" baseline="0" noProof="0" dirty="0">
                <a:ln>
                  <a:noFill/>
                </a:ln>
                <a:solidFill>
                  <a:srgbClr val="FFFFFF"/>
                </a:solidFill>
                <a:effectLst/>
                <a:uLnTx/>
                <a:uFillTx/>
                <a:latin typeface="Georgia"/>
                <a:ea typeface="+mn-ea"/>
                <a:cs typeface="+mn-cs"/>
              </a:rPr>
              <a:t>Career development</a:t>
            </a:r>
          </a:p>
        </p:txBody>
      </p:sp>
    </p:spTree>
    <p:extLst>
      <p:ext uri="{BB962C8B-B14F-4D97-AF65-F5344CB8AC3E}">
        <p14:creationId xmlns:p14="http://schemas.microsoft.com/office/powerpoint/2010/main" val="3036603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sz="half" idx="13"/>
          </p:nvPr>
        </p:nvSpPr>
        <p:spPr/>
        <p:txBody>
          <a:bodyPr/>
          <a:lstStyle/>
          <a:p>
            <a:pPr marL="0" lvl="0" indent="0" defTabSz="457200" eaLnBrk="0" fontAlgn="base" hangingPunct="0">
              <a:lnSpc>
                <a:spcPct val="100000"/>
              </a:lnSpc>
              <a:spcBef>
                <a:spcPts val="0"/>
              </a:spcBef>
              <a:spcAft>
                <a:spcPct val="0"/>
              </a:spcAft>
              <a:buClrTx/>
              <a:buSzTx/>
              <a:buNone/>
            </a:pPr>
            <a:endParaRPr lang="sv-SE" sz="1800" dirty="0">
              <a:solidFill>
                <a:srgbClr val="000000"/>
              </a:solidFill>
              <a:latin typeface="Georgia"/>
              <a:ea typeface="ＭＳ Ｐゴシック" charset="-128"/>
            </a:endParaRPr>
          </a:p>
          <a:p>
            <a:pPr marL="0" lvl="0" indent="0" defTabSz="457200" eaLnBrk="0" fontAlgn="base" hangingPunct="0">
              <a:lnSpc>
                <a:spcPct val="100000"/>
              </a:lnSpc>
              <a:spcBef>
                <a:spcPts val="0"/>
              </a:spcBef>
              <a:spcAft>
                <a:spcPct val="0"/>
              </a:spcAft>
              <a:buClrTx/>
              <a:buSzTx/>
              <a:buNone/>
            </a:pPr>
            <a:r>
              <a:rPr lang="sv-SE" sz="1800" b="1" dirty="0">
                <a:solidFill>
                  <a:srgbClr val="000000"/>
                </a:solidFill>
                <a:latin typeface="Georgia"/>
                <a:ea typeface="ＭＳ Ｐゴシック" charset="-128"/>
              </a:rPr>
              <a:t>1. Pure research/</a:t>
            </a:r>
            <a:r>
              <a:rPr lang="sv-SE" sz="1800" b="1" dirty="0" err="1">
                <a:solidFill>
                  <a:srgbClr val="000000"/>
                </a:solidFill>
                <a:latin typeface="Georgia"/>
                <a:ea typeface="ＭＳ Ｐゴシック" charset="-128"/>
              </a:rPr>
              <a:t>bottom-up</a:t>
            </a:r>
            <a:r>
              <a:rPr lang="sv-SE" sz="1800" b="1" dirty="0">
                <a:solidFill>
                  <a:srgbClr val="000000"/>
                </a:solidFill>
                <a:latin typeface="Georgia"/>
                <a:ea typeface="ＭＳ Ｐゴシック" charset="-128"/>
              </a:rPr>
              <a:t> </a:t>
            </a:r>
            <a:r>
              <a:rPr lang="sv-SE" sz="1800" b="1" dirty="0" err="1">
                <a:solidFill>
                  <a:srgbClr val="000000"/>
                </a:solidFill>
                <a:latin typeface="Georgia"/>
                <a:ea typeface="ＭＳ Ｐゴシック" charset="-128"/>
              </a:rPr>
              <a:t>projects</a:t>
            </a:r>
            <a:r>
              <a:rPr lang="sv-SE" sz="1800" dirty="0">
                <a:solidFill>
                  <a:srgbClr val="000000"/>
                </a:solidFill>
                <a:latin typeface="Georgia"/>
                <a:ea typeface="ＭＳ Ｐゴシック" charset="-128"/>
              </a:rPr>
              <a:t>:</a:t>
            </a:r>
          </a:p>
          <a:p>
            <a:pPr marL="0" lvl="0" indent="0" defTabSz="457200" eaLnBrk="0" fontAlgn="base" hangingPunct="0">
              <a:lnSpc>
                <a:spcPct val="100000"/>
              </a:lnSpc>
              <a:spcBef>
                <a:spcPts val="0"/>
              </a:spcBef>
              <a:spcAft>
                <a:spcPct val="0"/>
              </a:spcAft>
              <a:buClrTx/>
              <a:buSzTx/>
              <a:buNone/>
            </a:pPr>
            <a:r>
              <a:rPr lang="sv-SE" sz="1800" dirty="0">
                <a:solidFill>
                  <a:srgbClr val="000000"/>
                </a:solidFill>
                <a:latin typeface="Georgia"/>
                <a:ea typeface="ＭＳ Ｐゴシック" charset="-128"/>
              </a:rPr>
              <a:t>VR, Formas, Forte, RJ, SSF, ERC </a:t>
            </a:r>
            <a:r>
              <a:rPr lang="sv-SE" sz="1800" dirty="0" err="1">
                <a:solidFill>
                  <a:srgbClr val="000000"/>
                </a:solidFill>
                <a:latin typeface="Georgia"/>
                <a:ea typeface="ＭＳ Ｐゴシック" charset="-128"/>
              </a:rPr>
              <a:t>Synergy</a:t>
            </a:r>
            <a:r>
              <a:rPr lang="sv-SE" sz="1800" dirty="0">
                <a:solidFill>
                  <a:srgbClr val="000000"/>
                </a:solidFill>
                <a:latin typeface="Georgia"/>
                <a:ea typeface="ＭＳ Ｐゴシック" charset="-128"/>
              </a:rPr>
              <a:t> Grant, </a:t>
            </a:r>
            <a:r>
              <a:rPr lang="sv-SE" sz="1800" dirty="0" err="1">
                <a:solidFill>
                  <a:srgbClr val="000000"/>
                </a:solidFill>
                <a:latin typeface="Georgia"/>
                <a:ea typeface="ＭＳ Ｐゴシック" charset="-128"/>
              </a:rPr>
              <a:t>entire</a:t>
            </a:r>
            <a:r>
              <a:rPr lang="sv-SE" sz="1800" dirty="0">
                <a:solidFill>
                  <a:srgbClr val="000000"/>
                </a:solidFill>
                <a:latin typeface="Georgia"/>
                <a:ea typeface="ＭＳ Ｐゴシック" charset="-128"/>
              </a:rPr>
              <a:t> HEU pillar 1 (</a:t>
            </a:r>
            <a:r>
              <a:rPr lang="sv-SE" sz="1800" dirty="0" err="1">
                <a:solidFill>
                  <a:srgbClr val="000000"/>
                </a:solidFill>
                <a:latin typeface="Georgia"/>
                <a:ea typeface="ＭＳ Ｐゴシック" charset="-128"/>
              </a:rPr>
              <a:t>basic</a:t>
            </a:r>
            <a:r>
              <a:rPr lang="sv-SE" sz="1800" dirty="0">
                <a:solidFill>
                  <a:srgbClr val="000000"/>
                </a:solidFill>
                <a:latin typeface="Georgia"/>
                <a:ea typeface="ＭＳ Ｐゴシック" charset="-128"/>
              </a:rPr>
              <a:t> research), etc.</a:t>
            </a:r>
          </a:p>
          <a:p>
            <a:pPr marL="0" lvl="0" indent="0" defTabSz="457200" eaLnBrk="0" fontAlgn="base" hangingPunct="0">
              <a:lnSpc>
                <a:spcPct val="100000"/>
              </a:lnSpc>
              <a:spcBef>
                <a:spcPts val="0"/>
              </a:spcBef>
              <a:spcAft>
                <a:spcPct val="0"/>
              </a:spcAft>
              <a:buClrTx/>
              <a:buSzTx/>
              <a:buNone/>
            </a:pPr>
            <a:endParaRPr lang="sv-SE" sz="1800" dirty="0">
              <a:solidFill>
                <a:srgbClr val="000000"/>
              </a:solidFill>
              <a:latin typeface="Georgia"/>
              <a:ea typeface="ＭＳ Ｐゴシック" charset="-128"/>
            </a:endParaRPr>
          </a:p>
          <a:p>
            <a:pPr marL="0" lvl="0" indent="0" defTabSz="457200" eaLnBrk="0" fontAlgn="base" hangingPunct="0">
              <a:lnSpc>
                <a:spcPct val="100000"/>
              </a:lnSpc>
              <a:spcBef>
                <a:spcPts val="0"/>
              </a:spcBef>
              <a:spcAft>
                <a:spcPct val="0"/>
              </a:spcAft>
              <a:buClrTx/>
              <a:buSzTx/>
              <a:buNone/>
            </a:pPr>
            <a:r>
              <a:rPr lang="sv-SE" sz="1800" b="1" dirty="0">
                <a:solidFill>
                  <a:srgbClr val="000000"/>
                </a:solidFill>
                <a:latin typeface="Georgia"/>
                <a:ea typeface="ＭＳ Ｐゴシック" charset="-128"/>
              </a:rPr>
              <a:t>2. Research </a:t>
            </a:r>
            <a:r>
              <a:rPr lang="sv-SE" sz="1800" b="1" dirty="0" err="1">
                <a:solidFill>
                  <a:srgbClr val="000000"/>
                </a:solidFill>
                <a:latin typeface="Georgia"/>
                <a:ea typeface="ＭＳ Ｐゴシック" charset="-128"/>
              </a:rPr>
              <a:t>project</a:t>
            </a:r>
            <a:r>
              <a:rPr lang="sv-SE" sz="1800" b="1" dirty="0">
                <a:solidFill>
                  <a:srgbClr val="000000"/>
                </a:solidFill>
                <a:latin typeface="Georgia"/>
                <a:ea typeface="ＭＳ Ｐゴシック" charset="-128"/>
              </a:rPr>
              <a:t> in co-</a:t>
            </a:r>
            <a:r>
              <a:rPr lang="sv-SE" sz="1800" b="1" dirty="0" err="1">
                <a:solidFill>
                  <a:srgbClr val="000000"/>
                </a:solidFill>
                <a:latin typeface="Georgia"/>
                <a:ea typeface="ＭＳ Ｐゴシック" charset="-128"/>
              </a:rPr>
              <a:t>production</a:t>
            </a:r>
            <a:r>
              <a:rPr lang="sv-SE" sz="1800" b="1" dirty="0">
                <a:solidFill>
                  <a:srgbClr val="000000"/>
                </a:solidFill>
                <a:latin typeface="Georgia"/>
                <a:ea typeface="ＭＳ Ｐゴシック" charset="-128"/>
              </a:rPr>
              <a:t> / </a:t>
            </a:r>
            <a:r>
              <a:rPr lang="sv-SE" sz="1800" b="1" dirty="0" err="1">
                <a:solidFill>
                  <a:srgbClr val="000000"/>
                </a:solidFill>
                <a:latin typeface="Georgia"/>
                <a:ea typeface="ＭＳ Ｐゴシック" charset="-128"/>
              </a:rPr>
              <a:t>collaboration</a:t>
            </a:r>
            <a:r>
              <a:rPr lang="sv-SE" sz="1800" dirty="0">
                <a:solidFill>
                  <a:srgbClr val="000000"/>
                </a:solidFill>
                <a:latin typeface="Georgia"/>
                <a:ea typeface="ＭＳ Ｐゴシック" charset="-128"/>
              </a:rPr>
              <a:t>:</a:t>
            </a:r>
          </a:p>
          <a:p>
            <a:pPr marL="0" lvl="0" indent="0" defTabSz="457200" eaLnBrk="0" fontAlgn="base" hangingPunct="0">
              <a:lnSpc>
                <a:spcPct val="100000"/>
              </a:lnSpc>
              <a:spcBef>
                <a:spcPts val="0"/>
              </a:spcBef>
              <a:spcAft>
                <a:spcPct val="0"/>
              </a:spcAft>
              <a:buClrTx/>
              <a:buSzTx/>
              <a:buNone/>
            </a:pPr>
            <a:r>
              <a:rPr lang="sv-SE" sz="1800" dirty="0">
                <a:solidFill>
                  <a:srgbClr val="000000"/>
                </a:solidFill>
                <a:latin typeface="Georgia"/>
                <a:ea typeface="ＭＳ Ｐゴシック" charset="-128"/>
              </a:rPr>
              <a:t>KK HÖG, Formas, HEU Research and Innovation Actions (</a:t>
            </a:r>
            <a:r>
              <a:rPr lang="sv-SE" sz="1800" dirty="0" err="1">
                <a:solidFill>
                  <a:srgbClr val="000000"/>
                </a:solidFill>
                <a:latin typeface="Georgia"/>
                <a:ea typeface="ＭＳ Ｐゴシック" charset="-128"/>
              </a:rPr>
              <a:t>mainly</a:t>
            </a:r>
            <a:r>
              <a:rPr lang="sv-SE" sz="1800" dirty="0">
                <a:solidFill>
                  <a:srgbClr val="000000"/>
                </a:solidFill>
                <a:latin typeface="Georgia"/>
                <a:ea typeface="ＭＳ Ｐゴシック" charset="-128"/>
              </a:rPr>
              <a:t> pillar 2), Swedish Energy Agency, </a:t>
            </a:r>
            <a:r>
              <a:rPr lang="sv-SE" sz="1800" dirty="0" err="1">
                <a:solidFill>
                  <a:srgbClr val="000000"/>
                </a:solidFill>
                <a:latin typeface="Georgia"/>
                <a:ea typeface="ＭＳ Ｐゴシック" charset="-128"/>
              </a:rPr>
              <a:t>Mistra</a:t>
            </a:r>
            <a:r>
              <a:rPr lang="sv-SE" sz="1800" dirty="0">
                <a:solidFill>
                  <a:srgbClr val="000000"/>
                </a:solidFill>
                <a:latin typeface="Georgia"/>
                <a:ea typeface="ＭＳ Ｐゴシック" charset="-128"/>
              </a:rPr>
              <a:t>, etc.</a:t>
            </a:r>
          </a:p>
          <a:p>
            <a:pPr marL="0" lvl="0" indent="0" defTabSz="457200" eaLnBrk="0" fontAlgn="base" hangingPunct="0">
              <a:lnSpc>
                <a:spcPct val="100000"/>
              </a:lnSpc>
              <a:spcBef>
                <a:spcPts val="0"/>
              </a:spcBef>
              <a:spcAft>
                <a:spcPct val="0"/>
              </a:spcAft>
              <a:buClrTx/>
              <a:buSzTx/>
              <a:buNone/>
            </a:pPr>
            <a:endParaRPr lang="sv-SE" sz="1800" dirty="0">
              <a:solidFill>
                <a:srgbClr val="000000"/>
              </a:solidFill>
              <a:latin typeface="Georgia"/>
              <a:ea typeface="ＭＳ Ｐゴシック" charset="-128"/>
            </a:endParaRPr>
          </a:p>
          <a:p>
            <a:pPr marL="0" lvl="0" indent="0" defTabSz="457200" eaLnBrk="0" fontAlgn="base" hangingPunct="0">
              <a:lnSpc>
                <a:spcPct val="100000"/>
              </a:lnSpc>
              <a:spcBef>
                <a:spcPts val="0"/>
              </a:spcBef>
              <a:spcAft>
                <a:spcPct val="0"/>
              </a:spcAft>
              <a:buClrTx/>
              <a:buSzTx/>
              <a:buNone/>
            </a:pPr>
            <a:r>
              <a:rPr lang="sv-SE" sz="1800" b="1" dirty="0">
                <a:solidFill>
                  <a:srgbClr val="000000"/>
                </a:solidFill>
                <a:latin typeface="Georgia"/>
                <a:ea typeface="ＭＳ Ｐゴシック" charset="-128"/>
              </a:rPr>
              <a:t>3. Innovation </a:t>
            </a:r>
            <a:r>
              <a:rPr lang="sv-SE" sz="1800" b="1" dirty="0" err="1">
                <a:solidFill>
                  <a:srgbClr val="000000"/>
                </a:solidFill>
                <a:latin typeface="Georgia"/>
                <a:ea typeface="ＭＳ Ｐゴシック" charset="-128"/>
              </a:rPr>
              <a:t>project</a:t>
            </a:r>
            <a:r>
              <a:rPr lang="sv-SE" sz="1800" dirty="0">
                <a:solidFill>
                  <a:srgbClr val="000000"/>
                </a:solidFill>
                <a:latin typeface="Georgia"/>
                <a:ea typeface="ＭＳ Ｐゴシック" charset="-128"/>
              </a:rPr>
              <a:t>:</a:t>
            </a:r>
          </a:p>
          <a:p>
            <a:pPr marL="0" lvl="0" indent="0" defTabSz="457200" eaLnBrk="0" fontAlgn="base" hangingPunct="0">
              <a:lnSpc>
                <a:spcPct val="100000"/>
              </a:lnSpc>
              <a:spcBef>
                <a:spcPts val="0"/>
              </a:spcBef>
              <a:spcAft>
                <a:spcPct val="0"/>
              </a:spcAft>
              <a:buClrTx/>
              <a:buSzTx/>
              <a:buNone/>
            </a:pPr>
            <a:r>
              <a:rPr lang="sv-SE" sz="1800" dirty="0" err="1">
                <a:solidFill>
                  <a:srgbClr val="000000"/>
                </a:solidFill>
                <a:latin typeface="Georgia"/>
                <a:ea typeface="ＭＳ Ｐゴシック" charset="-128"/>
              </a:rPr>
              <a:t>Vinnova</a:t>
            </a:r>
            <a:r>
              <a:rPr lang="sv-SE" sz="1800" dirty="0">
                <a:solidFill>
                  <a:srgbClr val="000000"/>
                </a:solidFill>
                <a:latin typeface="Georgia"/>
                <a:ea typeface="ＭＳ Ｐゴシック" charset="-128"/>
              </a:rPr>
              <a:t> ( UDI –</a:t>
            </a:r>
            <a:r>
              <a:rPr lang="sv-SE" sz="1800" dirty="0">
                <a:solidFill>
                  <a:prstClr val="black"/>
                </a:solidFill>
                <a:latin typeface="Georgia" panose="02040502050405020303" pitchFamily="18" charset="0"/>
              </a:rPr>
              <a:t> Challenge-driven innovation</a:t>
            </a:r>
            <a:r>
              <a:rPr lang="sv-SE" sz="1800" dirty="0">
                <a:solidFill>
                  <a:srgbClr val="000000"/>
                </a:solidFill>
                <a:latin typeface="Georgia"/>
                <a:ea typeface="ＭＳ Ｐゴシック" charset="-128"/>
              </a:rPr>
              <a:t> , Circular &amp; Bio-</a:t>
            </a:r>
            <a:r>
              <a:rPr lang="sv-SE" sz="1800" dirty="0" err="1">
                <a:solidFill>
                  <a:srgbClr val="000000"/>
                </a:solidFill>
                <a:latin typeface="Georgia"/>
                <a:ea typeface="ＭＳ Ｐゴシック" charset="-128"/>
              </a:rPr>
              <a:t>based</a:t>
            </a:r>
            <a:r>
              <a:rPr lang="sv-SE" sz="1800" dirty="0">
                <a:solidFill>
                  <a:srgbClr val="000000"/>
                </a:solidFill>
                <a:latin typeface="Georgia"/>
                <a:ea typeface="ＭＳ Ｐゴシック" charset="-128"/>
              </a:rPr>
              <a:t> </a:t>
            </a:r>
            <a:r>
              <a:rPr lang="sv-SE" sz="1800" dirty="0" err="1">
                <a:solidFill>
                  <a:srgbClr val="000000"/>
                </a:solidFill>
                <a:latin typeface="Georgia"/>
                <a:ea typeface="ＭＳ Ｐゴシック" charset="-128"/>
              </a:rPr>
              <a:t>economics</a:t>
            </a:r>
            <a:r>
              <a:rPr lang="sv-SE" sz="1800" dirty="0">
                <a:solidFill>
                  <a:srgbClr val="000000"/>
                </a:solidFill>
                <a:latin typeface="Georgia"/>
                <a:ea typeface="ＭＳ Ｐゴシック" charset="-128"/>
              </a:rPr>
              <a:t>), Formas, Swedish Energy Agency, HEU Innovation Actions (</a:t>
            </a:r>
            <a:r>
              <a:rPr lang="sv-SE" sz="1800" dirty="0" err="1">
                <a:solidFill>
                  <a:srgbClr val="000000"/>
                </a:solidFill>
                <a:latin typeface="Georgia"/>
                <a:ea typeface="ＭＳ Ｐゴシック" charset="-128"/>
              </a:rPr>
              <a:t>mainly</a:t>
            </a:r>
            <a:r>
              <a:rPr lang="sv-SE" sz="1800" dirty="0">
                <a:solidFill>
                  <a:srgbClr val="000000"/>
                </a:solidFill>
                <a:latin typeface="Georgia"/>
                <a:ea typeface="ＭＳ Ｐゴシック" charset="-128"/>
              </a:rPr>
              <a:t> pillar 2), </a:t>
            </a:r>
            <a:r>
              <a:rPr lang="sv-SE" sz="1800" dirty="0" err="1">
                <a:solidFill>
                  <a:srgbClr val="000000"/>
                </a:solidFill>
                <a:latin typeface="Georgia"/>
                <a:ea typeface="ＭＳ Ｐゴシック" charset="-128"/>
              </a:rPr>
              <a:t>European</a:t>
            </a:r>
            <a:r>
              <a:rPr lang="sv-SE" sz="1800" dirty="0">
                <a:solidFill>
                  <a:srgbClr val="000000"/>
                </a:solidFill>
                <a:latin typeface="Georgia"/>
                <a:ea typeface="ＭＳ Ｐゴシック" charset="-128"/>
              </a:rPr>
              <a:t> Innovation Council (EIC) Pathfinder etc.</a:t>
            </a:r>
          </a:p>
          <a:p>
            <a:endParaRPr lang="sv-SE" dirty="0"/>
          </a:p>
        </p:txBody>
      </p:sp>
      <p:sp>
        <p:nvSpPr>
          <p:cNvPr id="4" name="Platshållare för sidfot 3"/>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white"/>
                </a:solidFill>
                <a:effectLst/>
                <a:uLnTx/>
                <a:uFillTx/>
                <a:latin typeface="Candara"/>
                <a:ea typeface="+mn-ea"/>
                <a:cs typeface="+mn-cs"/>
              </a:rPr>
              <a:t>Financiers' Toolbox - Create your own funding strategy</a:t>
            </a:r>
            <a:endParaRPr kumimoji="0" lang="sv-SE" sz="1000" b="0" i="0" u="none" strike="noStrike" kern="1200" cap="none" spc="0" normalizeH="0" baseline="0" noProof="0" dirty="0">
              <a:ln>
                <a:noFill/>
              </a:ln>
              <a:solidFill>
                <a:prstClr val="white"/>
              </a:solidFill>
              <a:effectLst/>
              <a:uLnTx/>
              <a:uFillTx/>
              <a:latin typeface="Candara"/>
              <a:ea typeface="+mn-ea"/>
              <a:cs typeface="+mn-cs"/>
            </a:endParaRPr>
          </a:p>
        </p:txBody>
      </p:sp>
      <p:sp>
        <p:nvSpPr>
          <p:cNvPr id="5" name="Platshållare för bildnummer 4"/>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4882AB4-7500-4802-830D-10DB75A603ED}" type="slidenum">
              <a:rPr kumimoji="0" lang="sv-SE" sz="1000" b="0" i="0" u="none" strike="noStrike" kern="1200" cap="none" spc="0" normalizeH="0" baseline="0" noProof="0" smtClean="0">
                <a:ln>
                  <a:noFill/>
                </a:ln>
                <a:solidFill>
                  <a:prstClr val="white"/>
                </a:solidFill>
                <a:effectLst/>
                <a:uLnTx/>
                <a:uFillTx/>
                <a:latin typeface="Candara"/>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a:t>
            </a:fld>
            <a:endParaRPr kumimoji="0" lang="sv-SE" sz="1000" b="0" i="0" u="none" strike="noStrike" kern="1200" cap="none" spc="0" normalizeH="0" baseline="0" noProof="0" dirty="0">
              <a:ln>
                <a:noFill/>
              </a:ln>
              <a:solidFill>
                <a:prstClr val="white"/>
              </a:solidFill>
              <a:effectLst/>
              <a:uLnTx/>
              <a:uFillTx/>
              <a:latin typeface="Candara"/>
              <a:ea typeface="+mn-ea"/>
              <a:cs typeface="+mn-cs"/>
            </a:endParaRPr>
          </a:p>
        </p:txBody>
      </p:sp>
      <p:sp>
        <p:nvSpPr>
          <p:cNvPr id="6" name="Snip Diagonal Corner Rectangle 4"/>
          <p:cNvSpPr>
            <a:spLocks noGrp="1"/>
          </p:cNvSpPr>
          <p:nvPr>
            <p:ph type="title"/>
          </p:nvPr>
        </p:nvSpPr>
        <p:spPr>
          <a:xfrm>
            <a:off x="828000" y="1124744"/>
            <a:ext cx="1883624" cy="1080120"/>
          </a:xfrm>
          <a:prstGeom prst="snip2DiagRect">
            <a:avLst/>
          </a:prstGeom>
          <a:solidFill>
            <a:srgbClr val="0070C0"/>
          </a:solidFill>
          <a:ln w="9525" cap="flat" cmpd="sng" algn="ctr">
            <a:solidFill>
              <a:srgbClr val="0969A8">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609585" eaLnBrk="1" fontAlgn="base" latinLnBrk="0" hangingPunct="1">
              <a:lnSpc>
                <a:spcPct val="100000"/>
              </a:lnSpc>
              <a:spcBef>
                <a:spcPct val="0"/>
              </a:spcBef>
              <a:spcAft>
                <a:spcPct val="0"/>
              </a:spcAft>
              <a:buClrTx/>
              <a:buSzTx/>
              <a:buFontTx/>
              <a:buNone/>
              <a:tabLst/>
              <a:defRPr/>
            </a:pPr>
            <a:r>
              <a:rPr kumimoji="0" lang="en-US" sz="1867" b="0" i="0" u="none" strike="noStrike" kern="0" cap="none" spc="0" normalizeH="0" baseline="0" noProof="0" dirty="0">
                <a:ln>
                  <a:noFill/>
                </a:ln>
                <a:solidFill>
                  <a:srgbClr val="FFFFFF"/>
                </a:solidFill>
                <a:effectLst/>
                <a:uLnTx/>
                <a:uFillTx/>
                <a:latin typeface="Georgia"/>
                <a:ea typeface="+mn-ea"/>
                <a:cs typeface="+mn-cs"/>
              </a:rPr>
              <a:t>Research and innovation projects</a:t>
            </a:r>
          </a:p>
        </p:txBody>
      </p:sp>
    </p:spTree>
    <p:extLst>
      <p:ext uri="{BB962C8B-B14F-4D97-AF65-F5344CB8AC3E}">
        <p14:creationId xmlns:p14="http://schemas.microsoft.com/office/powerpoint/2010/main" val="25009178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sz="half" idx="13"/>
          </p:nvPr>
        </p:nvSpPr>
        <p:spPr>
          <a:xfrm>
            <a:off x="828000" y="2636912"/>
            <a:ext cx="10573200" cy="4032448"/>
          </a:xfrm>
        </p:spPr>
        <p:txBody>
          <a:bodyPr/>
          <a:lstStyle/>
          <a:p>
            <a:pPr marL="0" lvl="0" indent="0" defTabSz="457200" eaLnBrk="0" fontAlgn="base" hangingPunct="0">
              <a:lnSpc>
                <a:spcPct val="100000"/>
              </a:lnSpc>
              <a:spcBef>
                <a:spcPts val="0"/>
              </a:spcBef>
              <a:spcAft>
                <a:spcPct val="0"/>
              </a:spcAft>
              <a:buClrTx/>
              <a:buSzTx/>
              <a:buNone/>
            </a:pPr>
            <a:r>
              <a:rPr lang="en-US" sz="1800" b="1" dirty="0">
                <a:solidFill>
                  <a:srgbClr val="000000"/>
                </a:solidFill>
                <a:latin typeface="Georgia"/>
                <a:ea typeface="ＭＳ Ｐゴシック" charset="-128"/>
              </a:rPr>
              <a:t>1. </a:t>
            </a:r>
            <a:r>
              <a:rPr lang="en-US" sz="1800" b="1" dirty="0" err="1">
                <a:solidFill>
                  <a:srgbClr val="000000"/>
                </a:solidFill>
                <a:latin typeface="Georgia"/>
                <a:ea typeface="ＭＳ Ｐゴシック" charset="-128"/>
              </a:rPr>
              <a:t>Internationalisation</a:t>
            </a:r>
            <a:endParaRPr lang="en-US" sz="1800" b="1" dirty="0">
              <a:solidFill>
                <a:srgbClr val="000000"/>
              </a:solidFill>
              <a:latin typeface="Georgia"/>
              <a:ea typeface="ＭＳ Ｐゴシック" charset="-128"/>
            </a:endParaRPr>
          </a:p>
          <a:p>
            <a:pPr marL="0" lvl="0" indent="0" defTabSz="457200" eaLnBrk="0" fontAlgn="base" hangingPunct="0">
              <a:lnSpc>
                <a:spcPct val="100000"/>
              </a:lnSpc>
              <a:spcBef>
                <a:spcPts val="0"/>
              </a:spcBef>
              <a:spcAft>
                <a:spcPct val="0"/>
              </a:spcAft>
              <a:buClrTx/>
              <a:buSzTx/>
              <a:buNone/>
            </a:pPr>
            <a:r>
              <a:rPr lang="en-US" sz="1800" dirty="0">
                <a:solidFill>
                  <a:srgbClr val="000000"/>
                </a:solidFill>
                <a:latin typeface="Georgia"/>
                <a:ea typeface="ＭＳ Ｐゴシック" charset="-128"/>
              </a:rPr>
              <a:t>a) Guest professor: VR, Forte, KK-</a:t>
            </a:r>
            <a:r>
              <a:rPr lang="en-US" sz="1800" dirty="0" err="1">
                <a:solidFill>
                  <a:srgbClr val="000000"/>
                </a:solidFill>
                <a:latin typeface="Georgia"/>
                <a:ea typeface="ＭＳ Ｐゴシック" charset="-128"/>
              </a:rPr>
              <a:t>stiftelsen</a:t>
            </a:r>
            <a:r>
              <a:rPr lang="en-US" sz="1800" dirty="0">
                <a:solidFill>
                  <a:srgbClr val="000000"/>
                </a:solidFill>
                <a:latin typeface="Georgia"/>
                <a:ea typeface="ＭＳ Ｐゴシック" charset="-128"/>
              </a:rPr>
              <a:t>, </a:t>
            </a:r>
            <a:r>
              <a:rPr lang="en-US" sz="1800" dirty="0" err="1">
                <a:solidFill>
                  <a:srgbClr val="000000"/>
                </a:solidFill>
                <a:latin typeface="Georgia"/>
                <a:ea typeface="ＭＳ Ｐゴシック" charset="-128"/>
              </a:rPr>
              <a:t>Wenner-Gren</a:t>
            </a:r>
            <a:endParaRPr lang="en-US" sz="1800" dirty="0">
              <a:solidFill>
                <a:srgbClr val="000000"/>
              </a:solidFill>
              <a:latin typeface="Georgia"/>
              <a:ea typeface="ＭＳ Ｐゴシック" charset="-128"/>
            </a:endParaRPr>
          </a:p>
          <a:p>
            <a:pPr marL="0" lvl="0" indent="0" defTabSz="457200" eaLnBrk="0" fontAlgn="base" hangingPunct="0">
              <a:lnSpc>
                <a:spcPct val="100000"/>
              </a:lnSpc>
              <a:spcBef>
                <a:spcPts val="0"/>
              </a:spcBef>
              <a:spcAft>
                <a:spcPct val="0"/>
              </a:spcAft>
              <a:buClrTx/>
              <a:buSzTx/>
              <a:buNone/>
            </a:pPr>
            <a:r>
              <a:rPr lang="en-US" sz="1800" dirty="0">
                <a:solidFill>
                  <a:srgbClr val="000000"/>
                </a:solidFill>
                <a:latin typeface="Georgia"/>
                <a:ea typeface="ＭＳ Ｐゴシック" charset="-128"/>
              </a:rPr>
              <a:t>b) Mobility allowance / Stay allowance: SSF, STINT, (</a:t>
            </a:r>
            <a:r>
              <a:rPr lang="en-US" sz="1800" dirty="0" err="1">
                <a:solidFill>
                  <a:srgbClr val="000000"/>
                </a:solidFill>
                <a:latin typeface="Georgia"/>
                <a:ea typeface="ＭＳ Ｐゴシック" charset="-128"/>
              </a:rPr>
              <a:t>Formas</a:t>
            </a:r>
            <a:r>
              <a:rPr lang="en-US" sz="1800" dirty="0">
                <a:solidFill>
                  <a:srgbClr val="000000"/>
                </a:solidFill>
                <a:latin typeface="Georgia"/>
                <a:ea typeface="ＭＳ Ｐゴシック" charset="-128"/>
              </a:rPr>
              <a:t> Mobility allowance) </a:t>
            </a:r>
          </a:p>
          <a:p>
            <a:pPr marL="0" lvl="0" indent="0" defTabSz="457200" eaLnBrk="0" fontAlgn="base" hangingPunct="0">
              <a:lnSpc>
                <a:spcPct val="100000"/>
              </a:lnSpc>
              <a:spcBef>
                <a:spcPts val="0"/>
              </a:spcBef>
              <a:spcAft>
                <a:spcPct val="0"/>
              </a:spcAft>
              <a:buClrTx/>
              <a:buSzTx/>
              <a:buNone/>
            </a:pPr>
            <a:r>
              <a:rPr lang="en-US" sz="1800" dirty="0">
                <a:solidFill>
                  <a:srgbClr val="000000"/>
                </a:solidFill>
                <a:latin typeface="Georgia"/>
                <a:ea typeface="ＭＳ Ｐゴシック" charset="-128"/>
              </a:rPr>
              <a:t>c) Conference allowance: VR, Forte, RJ</a:t>
            </a:r>
          </a:p>
          <a:p>
            <a:pPr marL="0" lvl="0" indent="0" defTabSz="457200" eaLnBrk="0" fontAlgn="base" hangingPunct="0">
              <a:lnSpc>
                <a:spcPct val="100000"/>
              </a:lnSpc>
              <a:spcBef>
                <a:spcPts val="0"/>
              </a:spcBef>
              <a:spcAft>
                <a:spcPct val="0"/>
              </a:spcAft>
              <a:buClrTx/>
              <a:buSzTx/>
              <a:buNone/>
            </a:pPr>
            <a:endParaRPr lang="en-US" sz="1800" dirty="0">
              <a:solidFill>
                <a:srgbClr val="000000"/>
              </a:solidFill>
              <a:latin typeface="Georgia"/>
              <a:ea typeface="ＭＳ Ｐゴシック" charset="-128"/>
            </a:endParaRPr>
          </a:p>
          <a:p>
            <a:pPr marL="0" lvl="0" indent="0" defTabSz="457200" eaLnBrk="0" fontAlgn="base" hangingPunct="0">
              <a:lnSpc>
                <a:spcPct val="100000"/>
              </a:lnSpc>
              <a:spcBef>
                <a:spcPts val="0"/>
              </a:spcBef>
              <a:spcAft>
                <a:spcPct val="0"/>
              </a:spcAft>
              <a:buClrTx/>
              <a:buSzTx/>
              <a:buNone/>
            </a:pPr>
            <a:r>
              <a:rPr lang="en-US" sz="1800" b="1" dirty="0">
                <a:solidFill>
                  <a:srgbClr val="000000"/>
                </a:solidFill>
                <a:latin typeface="Georgia"/>
                <a:ea typeface="ＭＳ Ｐゴシック" charset="-128"/>
              </a:rPr>
              <a:t>2. Network grants</a:t>
            </a:r>
          </a:p>
          <a:p>
            <a:pPr marL="0" lvl="0" indent="0" defTabSz="457200" eaLnBrk="0" fontAlgn="base" hangingPunct="0">
              <a:lnSpc>
                <a:spcPct val="100000"/>
              </a:lnSpc>
              <a:spcBef>
                <a:spcPts val="0"/>
              </a:spcBef>
              <a:spcAft>
                <a:spcPct val="0"/>
              </a:spcAft>
              <a:buClrTx/>
              <a:buSzTx/>
              <a:buNone/>
            </a:pPr>
            <a:r>
              <a:rPr lang="en-US" sz="1800" dirty="0">
                <a:solidFill>
                  <a:srgbClr val="000000"/>
                </a:solidFill>
                <a:latin typeface="Georgia"/>
                <a:ea typeface="ＭＳ Ｐゴシック" charset="-128"/>
              </a:rPr>
              <a:t>• </a:t>
            </a:r>
            <a:r>
              <a:rPr lang="en-US" sz="1800" dirty="0">
                <a:solidFill>
                  <a:srgbClr val="000000"/>
                </a:solidFill>
                <a:latin typeface="Georgia" panose="02040502050405020303" pitchFamily="18" charset="0"/>
                <a:ea typeface="ＭＳ Ｐゴシック" charset="-128"/>
              </a:rPr>
              <a:t>Establish networks, often interdisciplinary and cross-sectoral</a:t>
            </a:r>
          </a:p>
          <a:p>
            <a:pPr marL="0" lvl="0" indent="0" defTabSz="457200" eaLnBrk="0" fontAlgn="base" hangingPunct="0">
              <a:lnSpc>
                <a:spcPct val="100000"/>
              </a:lnSpc>
              <a:spcBef>
                <a:spcPts val="0"/>
              </a:spcBef>
              <a:spcAft>
                <a:spcPct val="0"/>
              </a:spcAft>
              <a:buClrTx/>
              <a:buSzTx/>
              <a:buNone/>
            </a:pPr>
            <a:r>
              <a:rPr lang="en-US" sz="1800" dirty="0">
                <a:solidFill>
                  <a:srgbClr val="000000"/>
                </a:solidFill>
                <a:latin typeface="Georgia" panose="02040502050405020303" pitchFamily="18" charset="0"/>
                <a:ea typeface="ＭＳ Ｐゴシック" charset="-128"/>
              </a:rPr>
              <a:t>• The networks may well be international</a:t>
            </a:r>
          </a:p>
          <a:p>
            <a:pPr marL="0" lvl="0" indent="0" defTabSz="457200" eaLnBrk="0" fontAlgn="base" hangingPunct="0">
              <a:lnSpc>
                <a:spcPct val="100000"/>
              </a:lnSpc>
              <a:spcBef>
                <a:spcPts val="0"/>
              </a:spcBef>
              <a:spcAft>
                <a:spcPct val="0"/>
              </a:spcAft>
              <a:buClrTx/>
              <a:buSzTx/>
              <a:buNone/>
            </a:pPr>
            <a:r>
              <a:rPr lang="en-US" sz="1800" dirty="0">
                <a:solidFill>
                  <a:srgbClr val="000000"/>
                </a:solidFill>
                <a:latin typeface="Georgia" panose="02040502050405020303" pitchFamily="18" charset="0"/>
                <a:ea typeface="ＭＳ Ｐゴシック" charset="-128"/>
              </a:rPr>
              <a:t>• In addition to creating networks per se , the focus can also be on:</a:t>
            </a:r>
          </a:p>
          <a:p>
            <a:pPr marL="0" lvl="0" indent="0" defTabSz="457200" eaLnBrk="0" fontAlgn="base" hangingPunct="0">
              <a:lnSpc>
                <a:spcPct val="100000"/>
              </a:lnSpc>
              <a:spcBef>
                <a:spcPts val="0"/>
              </a:spcBef>
              <a:spcAft>
                <a:spcPct val="0"/>
              </a:spcAft>
              <a:buClrTx/>
              <a:buSzTx/>
              <a:buNone/>
            </a:pPr>
            <a:r>
              <a:rPr lang="en-US" sz="1800" dirty="0">
                <a:solidFill>
                  <a:srgbClr val="000000"/>
                </a:solidFill>
                <a:latin typeface="Georgia" panose="02040502050405020303" pitchFamily="18" charset="0"/>
                <a:ea typeface="ＭＳ Ｐゴシック" charset="-128"/>
              </a:rPr>
              <a:t>	- Take note of the latest research findings in the field</a:t>
            </a:r>
          </a:p>
          <a:p>
            <a:pPr marL="0" lvl="0" indent="0" defTabSz="457200" eaLnBrk="0" fontAlgn="base" hangingPunct="0">
              <a:lnSpc>
                <a:spcPct val="100000"/>
              </a:lnSpc>
              <a:spcBef>
                <a:spcPts val="0"/>
              </a:spcBef>
              <a:spcAft>
                <a:spcPct val="0"/>
              </a:spcAft>
              <a:buClrTx/>
              <a:buSzTx/>
              <a:buNone/>
            </a:pPr>
            <a:r>
              <a:rPr lang="en-US" sz="1800" dirty="0">
                <a:solidFill>
                  <a:srgbClr val="000000"/>
                </a:solidFill>
                <a:latin typeface="Georgia" panose="02040502050405020303" pitchFamily="18" charset="0"/>
                <a:ea typeface="ＭＳ Ｐゴシック" charset="-128"/>
              </a:rPr>
              <a:t>	- Utilization of research</a:t>
            </a:r>
          </a:p>
          <a:p>
            <a:pPr marL="0" lvl="0" indent="0" defTabSz="457200" eaLnBrk="0" fontAlgn="base" hangingPunct="0">
              <a:lnSpc>
                <a:spcPct val="100000"/>
              </a:lnSpc>
              <a:spcBef>
                <a:spcPts val="0"/>
              </a:spcBef>
              <a:spcAft>
                <a:spcPct val="0"/>
              </a:spcAft>
              <a:buClrTx/>
              <a:buSzTx/>
              <a:buNone/>
            </a:pPr>
            <a:r>
              <a:rPr lang="en-US" sz="1800" dirty="0">
                <a:solidFill>
                  <a:srgbClr val="000000"/>
                </a:solidFill>
                <a:latin typeface="Georgia" panose="02040502050405020303" pitchFamily="18" charset="0"/>
                <a:ea typeface="ＭＳ Ｐゴシック" charset="-128"/>
              </a:rPr>
              <a:t>• COST Action (</a:t>
            </a:r>
            <a:r>
              <a:rPr lang="en-US" sz="1800" dirty="0">
                <a:latin typeface="Georgia" panose="02040502050405020303" pitchFamily="18" charset="0"/>
              </a:rPr>
              <a:t>European Cooperation in Science and Technology)</a:t>
            </a:r>
            <a:r>
              <a:rPr lang="en-US" sz="1800" dirty="0">
                <a:solidFill>
                  <a:srgbClr val="000000"/>
                </a:solidFill>
                <a:latin typeface="Georgia" panose="02040502050405020303" pitchFamily="18" charset="0"/>
                <a:ea typeface="ＭＳ Ｐゴシック" charset="-128"/>
              </a:rPr>
              <a:t>, </a:t>
            </a:r>
            <a:r>
              <a:rPr lang="sv-SE" sz="1800" dirty="0">
                <a:latin typeface="Georgia" panose="02040502050405020303" pitchFamily="18" charset="0"/>
              </a:rPr>
              <a:t>MSCA Staff Exchanges (HEU)</a:t>
            </a:r>
            <a:r>
              <a:rPr lang="en-US" sz="1800" dirty="0">
                <a:solidFill>
                  <a:srgbClr val="000000"/>
                </a:solidFill>
                <a:latin typeface="Georgia" panose="02040502050405020303" pitchFamily="18" charset="0"/>
                <a:ea typeface="ＭＳ Ｐゴシック" charset="-128"/>
              </a:rPr>
              <a:t>, Forte Network grant, VR Network Grant</a:t>
            </a:r>
          </a:p>
          <a:p>
            <a:endParaRPr lang="sv-SE" dirty="0"/>
          </a:p>
        </p:txBody>
      </p:sp>
      <p:sp>
        <p:nvSpPr>
          <p:cNvPr id="4" name="Platshållare för sidfot 3"/>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white"/>
                </a:solidFill>
                <a:effectLst/>
                <a:uLnTx/>
                <a:uFillTx/>
                <a:latin typeface="Candara"/>
                <a:ea typeface="+mn-ea"/>
                <a:cs typeface="+mn-cs"/>
              </a:rPr>
              <a:t>Financiers' Toolbox - Create your own funding strategy</a:t>
            </a:r>
            <a:endParaRPr kumimoji="0" lang="sv-SE" sz="1000" b="0" i="0" u="none" strike="noStrike" kern="1200" cap="none" spc="0" normalizeH="0" baseline="0" noProof="0" dirty="0">
              <a:ln>
                <a:noFill/>
              </a:ln>
              <a:solidFill>
                <a:prstClr val="white"/>
              </a:solidFill>
              <a:effectLst/>
              <a:uLnTx/>
              <a:uFillTx/>
              <a:latin typeface="Candara"/>
              <a:ea typeface="+mn-ea"/>
              <a:cs typeface="+mn-cs"/>
            </a:endParaRPr>
          </a:p>
        </p:txBody>
      </p:sp>
      <p:sp>
        <p:nvSpPr>
          <p:cNvPr id="5" name="Platshållare för bildnummer 4"/>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4882AB4-7500-4802-830D-10DB75A603ED}" type="slidenum">
              <a:rPr kumimoji="0" lang="sv-SE" sz="1000" b="0" i="0" u="none" strike="noStrike" kern="1200" cap="none" spc="0" normalizeH="0" baseline="0" noProof="0" smtClean="0">
                <a:ln>
                  <a:noFill/>
                </a:ln>
                <a:solidFill>
                  <a:prstClr val="white"/>
                </a:solidFill>
                <a:effectLst/>
                <a:uLnTx/>
                <a:uFillTx/>
                <a:latin typeface="Candara"/>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a:t>
            </a:fld>
            <a:endParaRPr kumimoji="0" lang="sv-SE" sz="1000" b="0" i="0" u="none" strike="noStrike" kern="1200" cap="none" spc="0" normalizeH="0" baseline="0" noProof="0" dirty="0">
              <a:ln>
                <a:noFill/>
              </a:ln>
              <a:solidFill>
                <a:prstClr val="white"/>
              </a:solidFill>
              <a:effectLst/>
              <a:uLnTx/>
              <a:uFillTx/>
              <a:latin typeface="Candara"/>
              <a:ea typeface="+mn-ea"/>
              <a:cs typeface="+mn-cs"/>
            </a:endParaRPr>
          </a:p>
        </p:txBody>
      </p:sp>
      <p:sp>
        <p:nvSpPr>
          <p:cNvPr id="6" name="Snip Diagonal Corner Rectangle 7"/>
          <p:cNvSpPr>
            <a:spLocks noGrp="1"/>
          </p:cNvSpPr>
          <p:nvPr>
            <p:ph type="title"/>
          </p:nvPr>
        </p:nvSpPr>
        <p:spPr>
          <a:xfrm>
            <a:off x="828000" y="1052736"/>
            <a:ext cx="1739608" cy="1080120"/>
          </a:xfrm>
          <a:prstGeom prst="snip2DiagRect">
            <a:avLst/>
          </a:prstGeom>
          <a:solidFill>
            <a:srgbClr val="FFFFFF">
              <a:lumMod val="50000"/>
            </a:srgbClr>
          </a:solidFill>
          <a:ln w="9525" cap="flat" cmpd="sng" algn="ctr">
            <a:solidFill>
              <a:srgbClr val="000000">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609585" eaLnBrk="1" fontAlgn="base" latinLnBrk="0" hangingPunct="1">
              <a:lnSpc>
                <a:spcPct val="100000"/>
              </a:lnSpc>
              <a:spcBef>
                <a:spcPct val="0"/>
              </a:spcBef>
              <a:spcAft>
                <a:spcPct val="0"/>
              </a:spcAft>
              <a:buClrTx/>
              <a:buSzTx/>
              <a:buFontTx/>
              <a:buNone/>
              <a:tabLst/>
              <a:defRPr/>
            </a:pPr>
            <a:r>
              <a:rPr kumimoji="0" lang="en-US" sz="1867" b="0" i="0" u="none" strike="noStrike" kern="0" cap="none" spc="0" normalizeH="0" baseline="0" noProof="0" dirty="0" err="1">
                <a:ln>
                  <a:noFill/>
                </a:ln>
                <a:solidFill>
                  <a:srgbClr val="FFFFFF"/>
                </a:solidFill>
                <a:effectLst/>
                <a:uLnTx/>
                <a:uFillTx/>
                <a:latin typeface="Georgia"/>
                <a:ea typeface="+mn-ea"/>
                <a:cs typeface="+mn-cs"/>
              </a:rPr>
              <a:t>Internationa-lisation</a:t>
            </a:r>
            <a:r>
              <a:rPr kumimoji="0" lang="en-US" sz="1867" b="0" i="0" u="none" strike="noStrike" kern="0" cap="none" spc="0" normalizeH="0" baseline="0" noProof="0" dirty="0">
                <a:ln>
                  <a:noFill/>
                </a:ln>
                <a:solidFill>
                  <a:srgbClr val="FFFFFF"/>
                </a:solidFill>
                <a:effectLst/>
                <a:uLnTx/>
                <a:uFillTx/>
                <a:latin typeface="Georgia"/>
                <a:ea typeface="+mn-ea"/>
                <a:cs typeface="+mn-cs"/>
              </a:rPr>
              <a:t> and networking</a:t>
            </a:r>
          </a:p>
        </p:txBody>
      </p:sp>
    </p:spTree>
    <p:extLst>
      <p:ext uri="{BB962C8B-B14F-4D97-AF65-F5344CB8AC3E}">
        <p14:creationId xmlns:p14="http://schemas.microsoft.com/office/powerpoint/2010/main" val="8064813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sz="half" idx="13"/>
          </p:nvPr>
        </p:nvSpPr>
        <p:spPr/>
        <p:txBody>
          <a:bodyPr/>
          <a:lstStyle/>
          <a:p>
            <a:pPr marL="0" lvl="0" indent="0" defTabSz="457200" eaLnBrk="0" fontAlgn="base" hangingPunct="0">
              <a:lnSpc>
                <a:spcPct val="100000"/>
              </a:lnSpc>
              <a:spcBef>
                <a:spcPts val="0"/>
              </a:spcBef>
              <a:spcAft>
                <a:spcPct val="0"/>
              </a:spcAft>
              <a:buClrTx/>
              <a:buSzTx/>
              <a:buNone/>
            </a:pPr>
            <a:endParaRPr lang="sv-SE" sz="1800" dirty="0">
              <a:solidFill>
                <a:srgbClr val="000000"/>
              </a:solidFill>
              <a:latin typeface="Georgia"/>
              <a:ea typeface="ＭＳ Ｐゴシック" charset="-128"/>
            </a:endParaRPr>
          </a:p>
          <a:p>
            <a:pPr marL="0" lvl="0" indent="0" defTabSz="457200" eaLnBrk="0" fontAlgn="base" hangingPunct="0">
              <a:lnSpc>
                <a:spcPct val="100000"/>
              </a:lnSpc>
              <a:spcBef>
                <a:spcPts val="0"/>
              </a:spcBef>
              <a:spcAft>
                <a:spcPct val="0"/>
              </a:spcAft>
              <a:buClrTx/>
              <a:buSzTx/>
              <a:buNone/>
            </a:pPr>
            <a:r>
              <a:rPr lang="sv-SE" sz="1800" b="1" dirty="0">
                <a:solidFill>
                  <a:srgbClr val="000000"/>
                </a:solidFill>
                <a:latin typeface="Georgia"/>
                <a:ea typeface="ＭＳ Ｐゴシック" charset="-128"/>
              </a:rPr>
              <a:t>1. Inter-</a:t>
            </a:r>
            <a:r>
              <a:rPr lang="sv-SE" sz="1800" b="1" dirty="0" err="1">
                <a:solidFill>
                  <a:srgbClr val="000000"/>
                </a:solidFill>
                <a:latin typeface="Georgia"/>
                <a:ea typeface="ＭＳ Ｐゴシック" charset="-128"/>
              </a:rPr>
              <a:t>sectorial</a:t>
            </a:r>
            <a:r>
              <a:rPr lang="sv-SE" sz="1800" b="1" dirty="0">
                <a:solidFill>
                  <a:srgbClr val="000000"/>
                </a:solidFill>
                <a:latin typeface="Georgia"/>
                <a:ea typeface="ＭＳ Ｐゴシック" charset="-128"/>
              </a:rPr>
              <a:t> &amp; Cross-</a:t>
            </a:r>
            <a:r>
              <a:rPr lang="sv-SE" sz="1800" b="1" dirty="0" err="1">
                <a:solidFill>
                  <a:srgbClr val="000000"/>
                </a:solidFill>
                <a:latin typeface="Georgia"/>
                <a:ea typeface="ＭＳ Ｐゴシック" charset="-128"/>
              </a:rPr>
              <a:t>industry</a:t>
            </a:r>
            <a:r>
              <a:rPr lang="sv-SE" sz="1800" b="1" dirty="0">
                <a:solidFill>
                  <a:srgbClr val="000000"/>
                </a:solidFill>
                <a:latin typeface="Georgia"/>
                <a:ea typeface="ＭＳ Ｐゴシック" charset="-128"/>
              </a:rPr>
              <a:t> </a:t>
            </a:r>
            <a:r>
              <a:rPr lang="sv-SE" sz="1800" b="1" dirty="0" err="1">
                <a:solidFill>
                  <a:srgbClr val="000000"/>
                </a:solidFill>
                <a:latin typeface="Georgia"/>
                <a:ea typeface="ＭＳ Ｐゴシック" charset="-128"/>
              </a:rPr>
              <a:t>mobility</a:t>
            </a:r>
            <a:r>
              <a:rPr lang="sv-SE" sz="1800" b="1" dirty="0">
                <a:solidFill>
                  <a:srgbClr val="000000"/>
                </a:solidFill>
                <a:latin typeface="Georgia"/>
                <a:ea typeface="ＭＳ Ｐゴシック" charset="-128"/>
              </a:rPr>
              <a:t> / </a:t>
            </a:r>
            <a:r>
              <a:rPr lang="sv-SE" sz="1800" b="1" dirty="0" err="1">
                <a:solidFill>
                  <a:srgbClr val="000000"/>
                </a:solidFill>
                <a:latin typeface="Georgia"/>
                <a:ea typeface="ＭＳ Ｐゴシック" charset="-128"/>
              </a:rPr>
              <a:t>Individual</a:t>
            </a:r>
            <a:r>
              <a:rPr lang="sv-SE" sz="1800" b="1" dirty="0">
                <a:solidFill>
                  <a:srgbClr val="000000"/>
                </a:solidFill>
                <a:latin typeface="Georgia"/>
                <a:ea typeface="ＭＳ Ｐゴシック" charset="-128"/>
              </a:rPr>
              <a:t> </a:t>
            </a:r>
            <a:r>
              <a:rPr lang="sv-SE" sz="1800" b="1" dirty="0" err="1">
                <a:solidFill>
                  <a:srgbClr val="000000"/>
                </a:solidFill>
                <a:latin typeface="Georgia"/>
                <a:ea typeface="ＭＳ Ｐゴシック" charset="-128"/>
              </a:rPr>
              <a:t>mobility</a:t>
            </a:r>
            <a:r>
              <a:rPr lang="sv-SE" sz="1800" dirty="0">
                <a:solidFill>
                  <a:srgbClr val="000000"/>
                </a:solidFill>
                <a:latin typeface="Georgia"/>
                <a:ea typeface="ＭＳ Ｐゴシック" charset="-128"/>
              </a:rPr>
              <a:t>:</a:t>
            </a:r>
          </a:p>
          <a:p>
            <a:pPr marL="0" lvl="0" indent="0" defTabSz="457200" eaLnBrk="0" fontAlgn="base" hangingPunct="0">
              <a:lnSpc>
                <a:spcPct val="100000"/>
              </a:lnSpc>
              <a:spcBef>
                <a:spcPts val="0"/>
              </a:spcBef>
              <a:spcAft>
                <a:spcPct val="0"/>
              </a:spcAft>
              <a:buClrTx/>
              <a:buSzTx/>
              <a:buNone/>
            </a:pPr>
            <a:r>
              <a:rPr lang="sv-SE" sz="1800" dirty="0">
                <a:solidFill>
                  <a:srgbClr val="000000"/>
                </a:solidFill>
                <a:latin typeface="Georgia"/>
                <a:ea typeface="ＭＳ Ｐゴシック" charset="-128"/>
              </a:rPr>
              <a:t>Vinnova </a:t>
            </a:r>
            <a:r>
              <a:rPr lang="sv-SE" sz="1800" dirty="0" err="1">
                <a:solidFill>
                  <a:srgbClr val="000000"/>
                </a:solidFill>
                <a:latin typeface="Georgia"/>
                <a:ea typeface="ＭＳ Ｐゴシック" charset="-128"/>
              </a:rPr>
              <a:t>Individual</a:t>
            </a:r>
            <a:r>
              <a:rPr lang="sv-SE" sz="1800" dirty="0">
                <a:solidFill>
                  <a:srgbClr val="000000"/>
                </a:solidFill>
                <a:latin typeface="Georgia"/>
                <a:ea typeface="ＭＳ Ｐゴシック" charset="-128"/>
              </a:rPr>
              <a:t> </a:t>
            </a:r>
            <a:r>
              <a:rPr lang="sv-SE" sz="1800" dirty="0" err="1">
                <a:solidFill>
                  <a:srgbClr val="000000"/>
                </a:solidFill>
                <a:latin typeface="Georgia"/>
                <a:ea typeface="ＭＳ Ｐゴシック" charset="-128"/>
              </a:rPr>
              <a:t>Mobility</a:t>
            </a:r>
            <a:r>
              <a:rPr lang="sv-SE" sz="1800" dirty="0">
                <a:solidFill>
                  <a:srgbClr val="000000"/>
                </a:solidFill>
                <a:latin typeface="Georgia"/>
                <a:ea typeface="ＭＳ Ｐゴシック" charset="-128"/>
              </a:rPr>
              <a:t>, SSF Strategic </a:t>
            </a:r>
            <a:r>
              <a:rPr lang="sv-SE" sz="1800" dirty="0" err="1">
                <a:solidFill>
                  <a:srgbClr val="000000"/>
                </a:solidFill>
                <a:latin typeface="Georgia"/>
                <a:ea typeface="ＭＳ Ｐゴシック" charset="-128"/>
              </a:rPr>
              <a:t>Mobility</a:t>
            </a:r>
            <a:r>
              <a:rPr lang="sv-SE" sz="1800" dirty="0">
                <a:solidFill>
                  <a:srgbClr val="000000"/>
                </a:solidFill>
                <a:latin typeface="Georgia"/>
                <a:ea typeface="ＭＳ Ｐゴシック" charset="-128"/>
              </a:rPr>
              <a:t>, RJ </a:t>
            </a:r>
            <a:r>
              <a:rPr lang="sv-SE" sz="1800" dirty="0" err="1">
                <a:solidFill>
                  <a:srgbClr val="000000"/>
                </a:solidFill>
                <a:latin typeface="Georgia"/>
                <a:ea typeface="ＭＳ Ｐゴシック" charset="-128"/>
              </a:rPr>
              <a:t>Flexit</a:t>
            </a:r>
            <a:endParaRPr lang="sv-SE" sz="1800" dirty="0">
              <a:solidFill>
                <a:srgbClr val="000000"/>
              </a:solidFill>
              <a:latin typeface="Georgia"/>
              <a:ea typeface="ＭＳ Ｐゴシック" charset="-128"/>
            </a:endParaRPr>
          </a:p>
          <a:p>
            <a:pPr marL="0" lvl="0" indent="0" defTabSz="457200" eaLnBrk="0" fontAlgn="base" hangingPunct="0">
              <a:lnSpc>
                <a:spcPct val="100000"/>
              </a:lnSpc>
              <a:spcBef>
                <a:spcPts val="0"/>
              </a:spcBef>
              <a:spcAft>
                <a:spcPct val="0"/>
              </a:spcAft>
              <a:buClrTx/>
              <a:buSzTx/>
              <a:buNone/>
            </a:pPr>
            <a:endParaRPr lang="sv-SE" sz="1800" dirty="0">
              <a:solidFill>
                <a:srgbClr val="000000"/>
              </a:solidFill>
              <a:latin typeface="Georgia"/>
              <a:ea typeface="ＭＳ Ｐゴシック" charset="-128"/>
            </a:endParaRPr>
          </a:p>
          <a:p>
            <a:pPr marL="0" lvl="0" indent="0" defTabSz="457200" eaLnBrk="0" fontAlgn="base" hangingPunct="0">
              <a:lnSpc>
                <a:spcPct val="100000"/>
              </a:lnSpc>
              <a:spcBef>
                <a:spcPts val="0"/>
              </a:spcBef>
              <a:spcAft>
                <a:spcPct val="0"/>
              </a:spcAft>
              <a:buClrTx/>
              <a:buSzTx/>
              <a:buNone/>
            </a:pPr>
            <a:r>
              <a:rPr lang="sv-SE" sz="1800" b="1" dirty="0">
                <a:solidFill>
                  <a:srgbClr val="000000"/>
                </a:solidFill>
                <a:latin typeface="Georgia"/>
                <a:ea typeface="ＭＳ Ｐゴシック" charset="-128"/>
              </a:rPr>
              <a:t>2. Communication </a:t>
            </a:r>
            <a:r>
              <a:rPr lang="sv-SE" sz="1800" b="1" dirty="0" err="1">
                <a:solidFill>
                  <a:srgbClr val="000000"/>
                </a:solidFill>
                <a:latin typeface="Georgia"/>
                <a:ea typeface="ＭＳ Ｐゴシック" charset="-128"/>
              </a:rPr>
              <a:t>project</a:t>
            </a:r>
            <a:r>
              <a:rPr lang="sv-SE" sz="1800" dirty="0">
                <a:solidFill>
                  <a:srgbClr val="000000"/>
                </a:solidFill>
                <a:latin typeface="Georgia"/>
                <a:ea typeface="ＭＳ Ｐゴシック" charset="-128"/>
              </a:rPr>
              <a:t>:</a:t>
            </a:r>
          </a:p>
          <a:p>
            <a:pPr marL="0" lvl="0" indent="0" defTabSz="457200" eaLnBrk="0" fontAlgn="base" hangingPunct="0">
              <a:lnSpc>
                <a:spcPct val="100000"/>
              </a:lnSpc>
              <a:spcBef>
                <a:spcPts val="0"/>
              </a:spcBef>
              <a:spcAft>
                <a:spcPct val="0"/>
              </a:spcAft>
              <a:buClrTx/>
              <a:buSzTx/>
              <a:buNone/>
            </a:pPr>
            <a:r>
              <a:rPr lang="sv-SE" sz="1800" dirty="0">
                <a:solidFill>
                  <a:srgbClr val="000000"/>
                </a:solidFill>
                <a:latin typeface="Georgia"/>
                <a:ea typeface="ＭＳ Ｐゴシック" charset="-128"/>
              </a:rPr>
              <a:t>RJ, Formas, HEU CSA (</a:t>
            </a:r>
            <a:r>
              <a:rPr lang="sv-SE" sz="1800" dirty="0" err="1">
                <a:solidFill>
                  <a:srgbClr val="000000"/>
                </a:solidFill>
                <a:latin typeface="Georgia"/>
                <a:ea typeface="ＭＳ Ｐゴシック" charset="-128"/>
              </a:rPr>
              <a:t>Coordination</a:t>
            </a:r>
            <a:r>
              <a:rPr lang="sv-SE" sz="1800" dirty="0">
                <a:solidFill>
                  <a:srgbClr val="000000"/>
                </a:solidFill>
                <a:latin typeface="Georgia"/>
                <a:ea typeface="ＭＳ Ｐゴシック" charset="-128"/>
              </a:rPr>
              <a:t> and Support Actions)</a:t>
            </a:r>
          </a:p>
          <a:p>
            <a:pPr marL="0" lvl="0" indent="0" defTabSz="457200" eaLnBrk="0" fontAlgn="base" hangingPunct="0">
              <a:lnSpc>
                <a:spcPct val="100000"/>
              </a:lnSpc>
              <a:spcBef>
                <a:spcPts val="0"/>
              </a:spcBef>
              <a:spcAft>
                <a:spcPct val="0"/>
              </a:spcAft>
              <a:buClrTx/>
              <a:buSzTx/>
              <a:buNone/>
            </a:pPr>
            <a:endParaRPr lang="sv-SE" sz="1800" dirty="0">
              <a:solidFill>
                <a:srgbClr val="000000"/>
              </a:solidFill>
              <a:latin typeface="Georgia"/>
              <a:ea typeface="ＭＳ Ｐゴシック" charset="-128"/>
            </a:endParaRPr>
          </a:p>
          <a:p>
            <a:pPr marL="0" lvl="0" indent="0" defTabSz="457200" eaLnBrk="0" fontAlgn="base" hangingPunct="0">
              <a:lnSpc>
                <a:spcPct val="100000"/>
              </a:lnSpc>
              <a:spcBef>
                <a:spcPts val="0"/>
              </a:spcBef>
              <a:spcAft>
                <a:spcPct val="0"/>
              </a:spcAft>
              <a:buClrTx/>
              <a:buSzTx/>
              <a:buNone/>
            </a:pPr>
            <a:r>
              <a:rPr lang="sv-SE" sz="1800" b="1" dirty="0">
                <a:solidFill>
                  <a:srgbClr val="000000"/>
                </a:solidFill>
                <a:latin typeface="Georgia"/>
                <a:ea typeface="ＭＳ Ｐゴシック" charset="-128"/>
              </a:rPr>
              <a:t>3. Regional </a:t>
            </a:r>
            <a:r>
              <a:rPr lang="sv-SE" sz="1800" b="1" dirty="0" err="1">
                <a:solidFill>
                  <a:srgbClr val="000000"/>
                </a:solidFill>
                <a:latin typeface="Georgia"/>
                <a:ea typeface="ＭＳ Ｐゴシック" charset="-128"/>
              </a:rPr>
              <a:t>Development</a:t>
            </a:r>
            <a:r>
              <a:rPr lang="sv-SE" sz="1800" b="1" dirty="0">
                <a:solidFill>
                  <a:srgbClr val="000000"/>
                </a:solidFill>
                <a:latin typeface="Georgia"/>
                <a:ea typeface="ＭＳ Ｐゴシック" charset="-128"/>
              </a:rPr>
              <a:t> </a:t>
            </a:r>
            <a:r>
              <a:rPr lang="sv-SE" sz="1800" b="1" dirty="0">
                <a:solidFill>
                  <a:srgbClr val="000000"/>
                </a:solidFill>
                <a:latin typeface="Georgia" panose="02040502050405020303" pitchFamily="18" charset="0"/>
                <a:ea typeface="ＭＳ Ｐゴシック" charset="-128"/>
              </a:rPr>
              <a:t>&amp; </a:t>
            </a:r>
            <a:r>
              <a:rPr lang="sv-SE" sz="1800" b="1" dirty="0" err="1">
                <a:solidFill>
                  <a:srgbClr val="000000"/>
                </a:solidFill>
                <a:latin typeface="Georgia" panose="02040502050405020303" pitchFamily="18" charset="0"/>
                <a:ea typeface="ＭＳ Ｐゴシック" charset="-128"/>
              </a:rPr>
              <a:t>Collaboration</a:t>
            </a:r>
            <a:r>
              <a:rPr lang="sv-SE" sz="1800" b="1" dirty="0">
                <a:solidFill>
                  <a:srgbClr val="000000"/>
                </a:solidFill>
                <a:latin typeface="Georgia" panose="02040502050405020303" pitchFamily="18" charset="0"/>
                <a:ea typeface="ＭＳ Ｐゴシック" charset="-128"/>
              </a:rPr>
              <a:t> in Research and Innovation</a:t>
            </a:r>
            <a:r>
              <a:rPr lang="sv-SE" sz="1800" dirty="0">
                <a:solidFill>
                  <a:srgbClr val="000000"/>
                </a:solidFill>
                <a:latin typeface="Georgia" panose="02040502050405020303" pitchFamily="18" charset="0"/>
                <a:ea typeface="ＭＳ Ｐゴシック" charset="-128"/>
              </a:rPr>
              <a:t>:</a:t>
            </a:r>
          </a:p>
          <a:p>
            <a:pPr marL="0" lvl="0" indent="0" defTabSz="457200" eaLnBrk="0" fontAlgn="base" hangingPunct="0">
              <a:lnSpc>
                <a:spcPct val="100000"/>
              </a:lnSpc>
              <a:spcBef>
                <a:spcPts val="0"/>
              </a:spcBef>
              <a:spcAft>
                <a:spcPct val="0"/>
              </a:spcAft>
              <a:buClrTx/>
              <a:buSzTx/>
              <a:buNone/>
            </a:pPr>
            <a:r>
              <a:rPr lang="sv-SE" sz="1800" dirty="0">
                <a:solidFill>
                  <a:srgbClr val="000000"/>
                </a:solidFill>
                <a:latin typeface="Georgia" panose="02040502050405020303" pitchFamily="18" charset="0"/>
                <a:ea typeface="ＭＳ Ｐゴシック" charset="-128"/>
              </a:rPr>
              <a:t>ERDF, </a:t>
            </a:r>
            <a:r>
              <a:rPr lang="sv-SE" sz="1800" dirty="0" err="1">
                <a:solidFill>
                  <a:srgbClr val="000000"/>
                </a:solidFill>
                <a:latin typeface="Georgia" panose="02040502050405020303" pitchFamily="18" charset="0"/>
                <a:ea typeface="ＭＳ Ｐゴシック" charset="-128"/>
              </a:rPr>
              <a:t>Interreg</a:t>
            </a:r>
            <a:r>
              <a:rPr lang="sv-SE" sz="1800" dirty="0">
                <a:solidFill>
                  <a:srgbClr val="000000"/>
                </a:solidFill>
                <a:latin typeface="Georgia" panose="02040502050405020303" pitchFamily="18" charset="0"/>
                <a:ea typeface="ＭＳ Ｐゴシック" charset="-128"/>
              </a:rPr>
              <a:t>, </a:t>
            </a:r>
            <a:r>
              <a:rPr lang="sv-SE" sz="1800" dirty="0" err="1">
                <a:solidFill>
                  <a:srgbClr val="000000"/>
                </a:solidFill>
                <a:latin typeface="Georgia" panose="02040502050405020303" pitchFamily="18" charset="0"/>
                <a:ea typeface="ＭＳ Ｐゴシック" charset="-128"/>
              </a:rPr>
              <a:t>Vinnova</a:t>
            </a:r>
            <a:r>
              <a:rPr lang="sv-SE" sz="1800" dirty="0">
                <a:solidFill>
                  <a:srgbClr val="000000"/>
                </a:solidFill>
                <a:latin typeface="Georgia" panose="02040502050405020303" pitchFamily="18" charset="0"/>
                <a:ea typeface="ＭＳ Ｐゴシック" charset="-128"/>
              </a:rPr>
              <a:t> UDI (</a:t>
            </a:r>
            <a:r>
              <a:rPr lang="sv-SE" sz="1800" dirty="0">
                <a:latin typeface="Georgia" panose="02040502050405020303" pitchFamily="18" charset="0"/>
              </a:rPr>
              <a:t>Challenge-driven innovation)</a:t>
            </a:r>
            <a:r>
              <a:rPr lang="sv-SE" sz="1800" dirty="0">
                <a:solidFill>
                  <a:srgbClr val="000000"/>
                </a:solidFill>
                <a:latin typeface="Georgia" panose="02040502050405020303" pitchFamily="18" charset="0"/>
                <a:ea typeface="ＭＳ Ｐゴシック" charset="-128"/>
              </a:rPr>
              <a:t>, </a:t>
            </a:r>
            <a:r>
              <a:rPr lang="sv-SE" sz="1800" dirty="0" err="1">
                <a:solidFill>
                  <a:srgbClr val="000000"/>
                </a:solidFill>
                <a:latin typeface="Georgia" panose="02040502050405020303" pitchFamily="18" charset="0"/>
                <a:ea typeface="ＭＳ Ｐゴシック" charset="-128"/>
              </a:rPr>
              <a:t>Vinnova</a:t>
            </a:r>
            <a:r>
              <a:rPr lang="sv-SE" sz="1800" dirty="0">
                <a:solidFill>
                  <a:srgbClr val="000000"/>
                </a:solidFill>
                <a:latin typeface="Georgia" panose="02040502050405020303" pitchFamily="18" charset="0"/>
                <a:ea typeface="ＭＳ Ｐゴシック" charset="-128"/>
              </a:rPr>
              <a:t> </a:t>
            </a:r>
            <a:r>
              <a:rPr lang="sv-SE" sz="1800" dirty="0" err="1">
                <a:solidFill>
                  <a:srgbClr val="000000"/>
                </a:solidFill>
                <a:latin typeface="Georgia" panose="02040502050405020303" pitchFamily="18" charset="0"/>
                <a:ea typeface="ＭＳ Ｐゴシック" charset="-128"/>
              </a:rPr>
              <a:t>Competens</a:t>
            </a:r>
            <a:r>
              <a:rPr lang="sv-SE" sz="1800" dirty="0">
                <a:solidFill>
                  <a:srgbClr val="000000"/>
                </a:solidFill>
                <a:latin typeface="Georgia" panose="02040502050405020303" pitchFamily="18" charset="0"/>
                <a:ea typeface="ＭＳ Ｐゴシック" charset="-128"/>
              </a:rPr>
              <a:t> center</a:t>
            </a:r>
          </a:p>
          <a:p>
            <a:endParaRPr lang="sv-SE" dirty="0"/>
          </a:p>
        </p:txBody>
      </p:sp>
      <p:sp>
        <p:nvSpPr>
          <p:cNvPr id="4" name="Platshållare för sidfot 3"/>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white"/>
                </a:solidFill>
                <a:effectLst/>
                <a:uLnTx/>
                <a:uFillTx/>
                <a:latin typeface="Candara"/>
                <a:ea typeface="+mn-ea"/>
                <a:cs typeface="+mn-cs"/>
              </a:rPr>
              <a:t>Financiers' Toolbox - Create your own funding strategy</a:t>
            </a:r>
            <a:endParaRPr kumimoji="0" lang="sv-SE" sz="1000" b="0" i="0" u="none" strike="noStrike" kern="1200" cap="none" spc="0" normalizeH="0" baseline="0" noProof="0" dirty="0">
              <a:ln>
                <a:noFill/>
              </a:ln>
              <a:solidFill>
                <a:prstClr val="white"/>
              </a:solidFill>
              <a:effectLst/>
              <a:uLnTx/>
              <a:uFillTx/>
              <a:latin typeface="Candara"/>
              <a:ea typeface="+mn-ea"/>
              <a:cs typeface="+mn-cs"/>
            </a:endParaRPr>
          </a:p>
        </p:txBody>
      </p:sp>
      <p:sp>
        <p:nvSpPr>
          <p:cNvPr id="5" name="Platshållare för bildnummer 4"/>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4882AB4-7500-4802-830D-10DB75A603ED}" type="slidenum">
              <a:rPr kumimoji="0" lang="sv-SE" sz="1000" b="0" i="0" u="none" strike="noStrike" kern="1200" cap="none" spc="0" normalizeH="0" baseline="0" noProof="0" smtClean="0">
                <a:ln>
                  <a:noFill/>
                </a:ln>
                <a:solidFill>
                  <a:prstClr val="white"/>
                </a:solidFill>
                <a:effectLst/>
                <a:uLnTx/>
                <a:uFillTx/>
                <a:latin typeface="Candara"/>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7</a:t>
            </a:fld>
            <a:endParaRPr kumimoji="0" lang="sv-SE" sz="1000" b="0" i="0" u="none" strike="noStrike" kern="1200" cap="none" spc="0" normalizeH="0" baseline="0" noProof="0" dirty="0">
              <a:ln>
                <a:noFill/>
              </a:ln>
              <a:solidFill>
                <a:prstClr val="white"/>
              </a:solidFill>
              <a:effectLst/>
              <a:uLnTx/>
              <a:uFillTx/>
              <a:latin typeface="Candara"/>
              <a:ea typeface="+mn-ea"/>
              <a:cs typeface="+mn-cs"/>
            </a:endParaRPr>
          </a:p>
        </p:txBody>
      </p:sp>
      <p:sp>
        <p:nvSpPr>
          <p:cNvPr id="6" name="Snip Diagonal Corner Rectangle 8"/>
          <p:cNvSpPr>
            <a:spLocks noGrp="1"/>
          </p:cNvSpPr>
          <p:nvPr>
            <p:ph type="title"/>
          </p:nvPr>
        </p:nvSpPr>
        <p:spPr>
          <a:xfrm>
            <a:off x="828000" y="1340768"/>
            <a:ext cx="1739608" cy="1008112"/>
          </a:xfrm>
          <a:prstGeom prst="snip2DiagRect">
            <a:avLst/>
          </a:prstGeom>
          <a:solidFill>
            <a:srgbClr val="CC0000"/>
          </a:solidFill>
          <a:ln w="9525" cap="flat" cmpd="sng" algn="ctr">
            <a:solidFill>
              <a:srgbClr val="B1236E">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609585" eaLnBrk="1" fontAlgn="base" latinLnBrk="0" hangingPunct="1">
              <a:lnSpc>
                <a:spcPct val="100000"/>
              </a:lnSpc>
              <a:spcBef>
                <a:spcPct val="0"/>
              </a:spcBef>
              <a:spcAft>
                <a:spcPct val="0"/>
              </a:spcAft>
              <a:buClrTx/>
              <a:buSzTx/>
              <a:buFontTx/>
              <a:buNone/>
              <a:tabLst/>
              <a:defRPr/>
            </a:pPr>
            <a:r>
              <a:rPr kumimoji="0" lang="en-US" sz="1867" b="0" i="0" u="none" strike="noStrike" kern="0" cap="none" spc="0" normalizeH="0" baseline="0" noProof="0" dirty="0">
                <a:ln>
                  <a:noFill/>
                </a:ln>
                <a:solidFill>
                  <a:srgbClr val="FFFFFF"/>
                </a:solidFill>
                <a:effectLst/>
                <a:uLnTx/>
                <a:uFillTx/>
                <a:latin typeface="Georgia"/>
                <a:ea typeface="+mn-ea"/>
                <a:cs typeface="+mn-cs"/>
              </a:rPr>
              <a:t>Collaboration and exchange</a:t>
            </a:r>
          </a:p>
        </p:txBody>
      </p:sp>
    </p:spTree>
    <p:extLst>
      <p:ext uri="{BB962C8B-B14F-4D97-AF65-F5344CB8AC3E}">
        <p14:creationId xmlns:p14="http://schemas.microsoft.com/office/powerpoint/2010/main" val="3761778781"/>
      </p:ext>
    </p:extLst>
  </p:cSld>
  <p:clrMapOvr>
    <a:masterClrMapping/>
  </p:clrMapOvr>
</p:sld>
</file>

<file path=ppt/theme/theme1.xml><?xml version="1.0" encoding="utf-8"?>
<a:theme xmlns:a="http://schemas.openxmlformats.org/drawingml/2006/main" name="FHS 2019">
  <a:themeElements>
    <a:clrScheme name="FHS 2019">
      <a:dk1>
        <a:sysClr val="windowText" lastClr="000000"/>
      </a:dk1>
      <a:lt1>
        <a:sysClr val="window" lastClr="FFFFFF"/>
      </a:lt1>
      <a:dk2>
        <a:srgbClr val="00465A"/>
      </a:dk2>
      <a:lt2>
        <a:srgbClr val="EAF0F2"/>
      </a:lt2>
      <a:accent1>
        <a:srgbClr val="00465A"/>
      </a:accent1>
      <a:accent2>
        <a:srgbClr val="296C7F"/>
      </a:accent2>
      <a:accent3>
        <a:srgbClr val="481242"/>
      </a:accent3>
      <a:accent4>
        <a:srgbClr val="9F4494"/>
      </a:accent4>
      <a:accent5>
        <a:srgbClr val="D9CEA7"/>
      </a:accent5>
      <a:accent6>
        <a:srgbClr val="584D29"/>
      </a:accent6>
      <a:hlink>
        <a:srgbClr val="339AD9"/>
      </a:hlink>
      <a:folHlink>
        <a:srgbClr val="63B5CC"/>
      </a:folHlink>
    </a:clrScheme>
    <a:fontScheme name="FHS PPT 2019">
      <a:majorFont>
        <a:latin typeface="Candara"/>
        <a:ea typeface=""/>
        <a:cs typeface=""/>
      </a:majorFont>
      <a:minorFont>
        <a:latin typeface="Candar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HS eng [Skrivskyddad]" id="{DA9A462B-DBCA-4352-AD20-8E44F474FD19}" vid="{358EA4D4-E253-4711-9D5B-41B24D39D8A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831</Words>
  <Application>Microsoft Office PowerPoint</Application>
  <PresentationFormat>Widescreen</PresentationFormat>
  <Paragraphs>102</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Candara</vt:lpstr>
      <vt:lpstr>Georgia</vt:lpstr>
      <vt:lpstr>FHS 2019</vt:lpstr>
      <vt:lpstr>The financiers’ toolbox – your toolbox</vt:lpstr>
      <vt:lpstr>Exampel of a research funding strategy (Borås University). </vt:lpstr>
      <vt:lpstr>Career development</vt:lpstr>
      <vt:lpstr>Career development</vt:lpstr>
      <vt:lpstr>Research and innovation projects</vt:lpstr>
      <vt:lpstr>Internationa-lisation and networking</vt:lpstr>
      <vt:lpstr>Collaboration and exchange</vt:lpstr>
    </vt:vector>
  </TitlesOfParts>
  <Company>FHS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financiers’ toolbox – your toolbox</dc:title>
  <dc:creator>Wenell Olov</dc:creator>
  <cp:lastModifiedBy>Wenell Olov</cp:lastModifiedBy>
  <cp:revision>1</cp:revision>
  <dcterms:created xsi:type="dcterms:W3CDTF">2024-01-09T08:55:46Z</dcterms:created>
  <dcterms:modified xsi:type="dcterms:W3CDTF">2024-01-09T09:00:08Z</dcterms:modified>
</cp:coreProperties>
</file>